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9" r:id="rId4"/>
    <p:sldId id="258" r:id="rId5"/>
    <p:sldId id="261" r:id="rId6"/>
    <p:sldId id="262" r:id="rId7"/>
    <p:sldId id="263" r:id="rId8"/>
    <p:sldId id="264" r:id="rId9"/>
    <p:sldId id="266" r:id="rId10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DD330"/>
    <a:srgbClr val="00CC00"/>
    <a:srgbClr val="0C7CD2"/>
    <a:srgbClr val="1F7EE7"/>
    <a:srgbClr val="AE1517"/>
    <a:srgbClr val="CC0000"/>
    <a:srgbClr val="486DA2"/>
    <a:srgbClr val="3725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69" autoAdjust="0"/>
    <p:restoredTop sz="94660"/>
  </p:normalViewPr>
  <p:slideViewPr>
    <p:cSldViewPr>
      <p:cViewPr>
        <p:scale>
          <a:sx n="69" d="100"/>
          <a:sy n="69" d="100"/>
        </p:scale>
        <p:origin x="-13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E5CDBC-E825-4270-B666-F003780EE882}" type="datetimeFigureOut">
              <a:rPr lang="en-US" smtClean="0"/>
              <a:t>12/5/2011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8030B6-DC89-48AA-B10A-1245CC5541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982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8030B6-DC89-48AA-B10A-1245CC55416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9244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8030B6-DC89-48AA-B10A-1245CC55416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9244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057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886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372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456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07638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044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156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491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71368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16361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59863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powerpointstyles.com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34"/>
          <p:cNvSpPr txBox="1">
            <a:spLocks noChangeArrowheads="1"/>
          </p:cNvSpPr>
          <p:nvPr userDrawn="1"/>
        </p:nvSpPr>
        <p:spPr bwMode="auto">
          <a:xfrm>
            <a:off x="3348038" y="6237288"/>
            <a:ext cx="2990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>
                <a:hlinkClick r:id="rId13"/>
              </a:rPr>
              <a:t>Free Powerpoint Templates</a:t>
            </a:r>
            <a:endParaRPr lang="fr-FR"/>
          </a:p>
        </p:txBody>
      </p:sp>
      <p:pic>
        <p:nvPicPr>
          <p:cNvPr id="1027" name="Picture 39" descr=" htrd hrt aef erhe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ext Box 8"/>
          <p:cNvSpPr txBox="1">
            <a:spLocks noChangeArrowheads="1"/>
          </p:cNvSpPr>
          <p:nvPr userDrawn="1"/>
        </p:nvSpPr>
        <p:spPr bwMode="auto">
          <a:xfrm>
            <a:off x="8035925" y="6237288"/>
            <a:ext cx="1073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b="1">
                <a:solidFill>
                  <a:srgbClr val="372517"/>
                </a:solidFill>
              </a:rPr>
              <a:t>Page </a:t>
            </a:r>
            <a:fld id="{21536536-A1C4-45B4-9801-28FA9D062486}" type="slidenum">
              <a:rPr lang="fr-FR" b="1">
                <a:solidFill>
                  <a:srgbClr val="372517"/>
                </a:solidFill>
              </a:rPr>
              <a:pPr eaLnBrk="1" hangingPunct="1"/>
              <a:t>‹#›</a:t>
            </a:fld>
            <a:endParaRPr lang="fr-FR" b="1">
              <a:solidFill>
                <a:srgbClr val="372517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powerpointstyles.com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9"/>
          <p:cNvSpPr txBox="1">
            <a:spLocks noChangeArrowheads="1"/>
          </p:cNvSpPr>
          <p:nvPr/>
        </p:nvSpPr>
        <p:spPr bwMode="auto">
          <a:xfrm>
            <a:off x="3348038" y="6237288"/>
            <a:ext cx="2990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dirty="0">
                <a:hlinkClick r:id="rId2"/>
              </a:rPr>
              <a:t>Free Powerpoint </a:t>
            </a:r>
            <a:r>
              <a:rPr lang="fr-FR" dirty="0" err="1">
                <a:hlinkClick r:id="rId2"/>
              </a:rPr>
              <a:t>Templates</a:t>
            </a:r>
            <a:endParaRPr lang="fr-FR"/>
          </a:p>
        </p:txBody>
      </p:sp>
      <p:pic>
        <p:nvPicPr>
          <p:cNvPr id="2051" name="Picture 35" descr="h gfz etzhtfjuyrj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Text Box 6"/>
          <p:cNvSpPr txBox="1">
            <a:spLocks noChangeArrowheads="1"/>
          </p:cNvSpPr>
          <p:nvPr/>
        </p:nvSpPr>
        <p:spPr bwMode="auto">
          <a:xfrm>
            <a:off x="3348038" y="1557338"/>
            <a:ext cx="5795962" cy="34412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0" tIns="180000" rIns="180000" bIns="180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CA" sz="4400" b="1" dirty="0">
                <a:solidFill>
                  <a:srgbClr val="372517"/>
                </a:solidFill>
                <a:latin typeface="Verdana" pitchFamily="34" charset="0"/>
              </a:rPr>
              <a:t>Harmonic Conjugates </a:t>
            </a:r>
          </a:p>
          <a:p>
            <a:pPr algn="ctr" eaLnBrk="1" hangingPunct="1"/>
            <a:r>
              <a:rPr lang="en-CA" sz="2000" b="1" dirty="0" smtClean="0">
                <a:solidFill>
                  <a:srgbClr val="372517"/>
                </a:solidFill>
                <a:latin typeface="Verdana" pitchFamily="34" charset="0"/>
              </a:rPr>
              <a:t>(And lots of circles)</a:t>
            </a:r>
          </a:p>
          <a:p>
            <a:pPr algn="ctr" eaLnBrk="1" hangingPunct="1"/>
            <a:r>
              <a:rPr lang="en-CA" sz="2000" b="1" dirty="0" smtClean="0">
                <a:solidFill>
                  <a:srgbClr val="372517"/>
                </a:solidFill>
                <a:latin typeface="Verdana" pitchFamily="34" charset="0"/>
              </a:rPr>
              <a:t>(Because we really like circles)</a:t>
            </a:r>
            <a:endParaRPr lang="en-CA" sz="2000" b="1" dirty="0">
              <a:solidFill>
                <a:srgbClr val="372517"/>
              </a:solidFill>
              <a:latin typeface="Verdana" pitchFamily="34" charset="0"/>
            </a:endParaRPr>
          </a:p>
          <a:p>
            <a:pPr algn="ctr" eaLnBrk="1" hangingPunct="1"/>
            <a:endParaRPr lang="en-US" sz="4400" b="1" dirty="0">
              <a:solidFill>
                <a:srgbClr val="372517"/>
              </a:solidFill>
              <a:latin typeface="Verdana" pitchFamily="34" charset="0"/>
            </a:endParaRPr>
          </a:p>
          <a:p>
            <a:pPr algn="ctr" eaLnBrk="1" hangingPunct="1"/>
            <a:r>
              <a:rPr lang="fr-FR" sz="2800" b="1" i="1" dirty="0">
                <a:solidFill>
                  <a:srgbClr val="372517"/>
                </a:solidFill>
                <a:latin typeface="Verdana" pitchFamily="34" charset="0"/>
              </a:rPr>
              <a:t>Math Club 12/05/2011</a:t>
            </a:r>
            <a:endParaRPr lang="fr-FR" sz="2800" i="1" dirty="0">
              <a:solidFill>
                <a:srgbClr val="37251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7"/>
          <p:cNvSpPr txBox="1">
            <a:spLocks noChangeArrowheads="1"/>
          </p:cNvSpPr>
          <p:nvPr/>
        </p:nvSpPr>
        <p:spPr bwMode="auto">
          <a:xfrm>
            <a:off x="323850" y="188913"/>
            <a:ext cx="846097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sz="3200" b="1" u="sng" dirty="0" smtClean="0">
                <a:solidFill>
                  <a:srgbClr val="372517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First </a:t>
            </a:r>
            <a:r>
              <a:rPr lang="fr-FR" sz="3200" b="1" u="sng" dirty="0" err="1" smtClean="0">
                <a:solidFill>
                  <a:srgbClr val="372517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Problem</a:t>
            </a:r>
            <a:r>
              <a:rPr lang="fr-FR" sz="3200" b="1" u="sng" dirty="0" smtClean="0">
                <a:solidFill>
                  <a:srgbClr val="372517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: </a:t>
            </a:r>
            <a:r>
              <a:rPr lang="fr-FR" sz="3200" b="1" u="sng" dirty="0" err="1" smtClean="0">
                <a:solidFill>
                  <a:srgbClr val="372517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Apollonius’s</a:t>
            </a:r>
            <a:r>
              <a:rPr lang="fr-FR" sz="3200" b="1" u="sng" dirty="0" smtClean="0">
                <a:solidFill>
                  <a:srgbClr val="372517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fr-FR" sz="3200" b="1" u="sng" dirty="0" err="1" smtClean="0">
                <a:solidFill>
                  <a:srgbClr val="372517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Problem</a:t>
            </a:r>
            <a:endParaRPr lang="fr-FR" sz="3200" b="1" u="sng" dirty="0">
              <a:solidFill>
                <a:srgbClr val="372517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075" name="Text Box 8"/>
          <p:cNvSpPr txBox="1">
            <a:spLocks noChangeArrowheads="1"/>
          </p:cNvSpPr>
          <p:nvPr/>
        </p:nvSpPr>
        <p:spPr bwMode="auto">
          <a:xfrm>
            <a:off x="2987675" y="908050"/>
            <a:ext cx="5688013" cy="4751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79999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0" tIns="180000" rIns="180000" bIns="18000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just" eaLnBrk="1" hangingPunct="1">
              <a:buFont typeface="Arial" pitchFamily="34" charset="0"/>
              <a:buChar char="•"/>
            </a:pPr>
            <a:r>
              <a:rPr lang="fr-FR" sz="2000" b="1" dirty="0" err="1" smtClean="0">
                <a:solidFill>
                  <a:srgbClr val="372517"/>
                </a:solidFill>
                <a:latin typeface="Verdana" pitchFamily="34" charset="0"/>
              </a:rPr>
              <a:t>Your</a:t>
            </a:r>
            <a:r>
              <a:rPr lang="fr-FR" sz="2000" b="1" dirty="0" smtClean="0">
                <a:solidFill>
                  <a:srgbClr val="372517"/>
                </a:solidFill>
                <a:latin typeface="Verdana" pitchFamily="34" charset="0"/>
              </a:rPr>
              <a:t> </a:t>
            </a:r>
            <a:r>
              <a:rPr lang="fr-FR" sz="2000" b="1" noProof="1" smtClean="0">
                <a:solidFill>
                  <a:srgbClr val="372517"/>
                </a:solidFill>
                <a:latin typeface="Verdana" pitchFamily="34" charset="0"/>
              </a:rPr>
              <a:t>ship</a:t>
            </a:r>
            <a:r>
              <a:rPr lang="fr-FR" sz="2000" b="1" dirty="0" smtClean="0">
                <a:solidFill>
                  <a:srgbClr val="372517"/>
                </a:solidFill>
                <a:latin typeface="Verdana" pitchFamily="34" charset="0"/>
              </a:rPr>
              <a:t> </a:t>
            </a:r>
            <a:r>
              <a:rPr lang="fr-FR" sz="2000" b="1" dirty="0" err="1" smtClean="0">
                <a:solidFill>
                  <a:srgbClr val="372517"/>
                </a:solidFill>
                <a:latin typeface="Verdana" pitchFamily="34" charset="0"/>
              </a:rPr>
              <a:t>at</a:t>
            </a:r>
            <a:r>
              <a:rPr lang="fr-FR" sz="2000" b="1" dirty="0" smtClean="0">
                <a:solidFill>
                  <a:srgbClr val="372517"/>
                </a:solidFill>
                <a:latin typeface="Verdana" pitchFamily="34" charset="0"/>
              </a:rPr>
              <a:t> point A </a:t>
            </a:r>
            <a:r>
              <a:rPr lang="fr-FR" sz="2000" b="1" dirty="0" err="1" smtClean="0">
                <a:solidFill>
                  <a:srgbClr val="372517"/>
                </a:solidFill>
                <a:latin typeface="Verdana" pitchFamily="34" charset="0"/>
              </a:rPr>
              <a:t>is</a:t>
            </a:r>
            <a:r>
              <a:rPr lang="fr-FR" sz="2000" b="1" dirty="0" smtClean="0">
                <a:solidFill>
                  <a:srgbClr val="372517"/>
                </a:solidFill>
                <a:latin typeface="Verdana" pitchFamily="34" charset="0"/>
              </a:rPr>
              <a:t> </a:t>
            </a:r>
            <a:r>
              <a:rPr lang="fr-FR" sz="2000" b="1" dirty="0" err="1" smtClean="0">
                <a:solidFill>
                  <a:srgbClr val="372517"/>
                </a:solidFill>
                <a:latin typeface="Verdana" pitchFamily="34" charset="0"/>
              </a:rPr>
              <a:t>chasing</a:t>
            </a:r>
            <a:r>
              <a:rPr lang="fr-FR" sz="2000" b="1" dirty="0" smtClean="0">
                <a:solidFill>
                  <a:srgbClr val="372517"/>
                </a:solidFill>
                <a:latin typeface="Verdana" pitchFamily="34" charset="0"/>
              </a:rPr>
              <a:t> a </a:t>
            </a:r>
            <a:r>
              <a:rPr lang="fr-FR" sz="2000" b="1" dirty="0" err="1" smtClean="0">
                <a:solidFill>
                  <a:srgbClr val="372517"/>
                </a:solidFill>
                <a:latin typeface="Verdana" pitchFamily="34" charset="0"/>
              </a:rPr>
              <a:t>ship</a:t>
            </a:r>
            <a:r>
              <a:rPr lang="fr-FR" sz="2000" b="1" dirty="0" smtClean="0">
                <a:solidFill>
                  <a:srgbClr val="372517"/>
                </a:solidFill>
                <a:latin typeface="Verdana" pitchFamily="34" charset="0"/>
              </a:rPr>
              <a:t> on point B.</a:t>
            </a:r>
          </a:p>
          <a:p>
            <a:pPr marL="342900" indent="-342900" algn="just" eaLnBrk="1" hangingPunct="1">
              <a:buFont typeface="Arial" pitchFamily="34" charset="0"/>
              <a:buChar char="•"/>
            </a:pPr>
            <a:r>
              <a:rPr lang="fr-FR" sz="2000" b="1" dirty="0" err="1" smtClean="0">
                <a:solidFill>
                  <a:srgbClr val="372517"/>
                </a:solidFill>
                <a:latin typeface="Verdana" pitchFamily="34" charset="0"/>
              </a:rPr>
              <a:t>Their</a:t>
            </a:r>
            <a:r>
              <a:rPr lang="fr-FR" sz="2000" b="1" dirty="0" smtClean="0">
                <a:solidFill>
                  <a:srgbClr val="372517"/>
                </a:solidFill>
                <a:latin typeface="Verdana" pitchFamily="34" charset="0"/>
              </a:rPr>
              <a:t> </a:t>
            </a:r>
            <a:r>
              <a:rPr lang="fr-FR" sz="2000" b="1" dirty="0" err="1" smtClean="0">
                <a:solidFill>
                  <a:srgbClr val="372517"/>
                </a:solidFill>
                <a:latin typeface="Verdana" pitchFamily="34" charset="0"/>
              </a:rPr>
              <a:t>ship</a:t>
            </a:r>
            <a:r>
              <a:rPr lang="fr-FR" sz="2000" b="1" dirty="0" smtClean="0">
                <a:solidFill>
                  <a:srgbClr val="372517"/>
                </a:solidFill>
                <a:latin typeface="Verdana" pitchFamily="34" charset="0"/>
              </a:rPr>
              <a:t> </a:t>
            </a:r>
            <a:r>
              <a:rPr lang="fr-FR" sz="2000" b="1" dirty="0" err="1" smtClean="0">
                <a:solidFill>
                  <a:srgbClr val="372517"/>
                </a:solidFill>
                <a:latin typeface="Verdana" pitchFamily="34" charset="0"/>
              </a:rPr>
              <a:t>is</a:t>
            </a:r>
            <a:r>
              <a:rPr lang="fr-FR" sz="2000" b="1" dirty="0" smtClean="0">
                <a:solidFill>
                  <a:srgbClr val="372517"/>
                </a:solidFill>
                <a:latin typeface="Verdana" pitchFamily="34" charset="0"/>
              </a:rPr>
              <a:t> travelling in </a:t>
            </a:r>
            <a:r>
              <a:rPr lang="fr-FR" sz="2000" b="1" dirty="0" err="1" smtClean="0">
                <a:solidFill>
                  <a:srgbClr val="372517"/>
                </a:solidFill>
                <a:latin typeface="Verdana" pitchFamily="34" charset="0"/>
              </a:rPr>
              <a:t>some</a:t>
            </a:r>
            <a:r>
              <a:rPr lang="fr-FR" sz="2000" b="1" dirty="0" smtClean="0">
                <a:solidFill>
                  <a:srgbClr val="372517"/>
                </a:solidFill>
                <a:latin typeface="Verdana" pitchFamily="34" charset="0"/>
              </a:rPr>
              <a:t> direction </a:t>
            </a:r>
            <a:r>
              <a:rPr lang="fr-FR" sz="2000" b="1" dirty="0" err="1" smtClean="0">
                <a:solidFill>
                  <a:srgbClr val="372517"/>
                </a:solidFill>
                <a:latin typeface="Verdana" pitchFamily="34" charset="0"/>
              </a:rPr>
              <a:t>at</a:t>
            </a:r>
            <a:r>
              <a:rPr lang="fr-FR" sz="2000" b="1" dirty="0" smtClean="0">
                <a:solidFill>
                  <a:srgbClr val="372517"/>
                </a:solidFill>
                <a:latin typeface="Verdana" pitchFamily="34" charset="0"/>
              </a:rPr>
              <a:t> constant speed in a line.</a:t>
            </a:r>
          </a:p>
          <a:p>
            <a:pPr marL="342900" indent="-342900" algn="just" eaLnBrk="1" hangingPunct="1">
              <a:buFont typeface="Arial" pitchFamily="34" charset="0"/>
              <a:buChar char="•"/>
            </a:pPr>
            <a:r>
              <a:rPr lang="fr-FR" sz="2000" b="1" dirty="0" err="1" smtClean="0">
                <a:solidFill>
                  <a:srgbClr val="372517"/>
                </a:solidFill>
                <a:latin typeface="Verdana" pitchFamily="34" charset="0"/>
              </a:rPr>
              <a:t>Your</a:t>
            </a:r>
            <a:r>
              <a:rPr lang="fr-FR" sz="2000" b="1" dirty="0" smtClean="0">
                <a:solidFill>
                  <a:srgbClr val="372517"/>
                </a:solidFill>
                <a:latin typeface="Verdana" pitchFamily="34" charset="0"/>
              </a:rPr>
              <a:t> </a:t>
            </a:r>
            <a:r>
              <a:rPr lang="fr-FR" sz="2000" b="1" dirty="0" err="1" smtClean="0">
                <a:solidFill>
                  <a:srgbClr val="372517"/>
                </a:solidFill>
                <a:latin typeface="Verdana" pitchFamily="34" charset="0"/>
              </a:rPr>
              <a:t>ship</a:t>
            </a:r>
            <a:r>
              <a:rPr lang="fr-FR" sz="2000" b="1" dirty="0" smtClean="0">
                <a:solidFill>
                  <a:srgbClr val="372517"/>
                </a:solidFill>
                <a:latin typeface="Verdana" pitchFamily="34" charset="0"/>
              </a:rPr>
              <a:t> </a:t>
            </a:r>
            <a:r>
              <a:rPr lang="fr-FR" sz="2000" b="1" dirty="0" err="1" smtClean="0">
                <a:solidFill>
                  <a:srgbClr val="372517"/>
                </a:solidFill>
                <a:latin typeface="Verdana" pitchFamily="34" charset="0"/>
              </a:rPr>
              <a:t>is</a:t>
            </a:r>
            <a:r>
              <a:rPr lang="fr-FR" sz="2000" b="1" dirty="0" smtClean="0">
                <a:solidFill>
                  <a:srgbClr val="372517"/>
                </a:solidFill>
                <a:latin typeface="Verdana" pitchFamily="34" charset="0"/>
              </a:rPr>
              <a:t> k times </a:t>
            </a:r>
            <a:r>
              <a:rPr lang="fr-FR" sz="2000" b="1" dirty="0" err="1" smtClean="0">
                <a:solidFill>
                  <a:srgbClr val="372517"/>
                </a:solidFill>
                <a:latin typeface="Verdana" pitchFamily="34" charset="0"/>
              </a:rPr>
              <a:t>faster</a:t>
            </a:r>
            <a:r>
              <a:rPr lang="fr-FR" sz="2000" b="1" dirty="0" smtClean="0">
                <a:solidFill>
                  <a:srgbClr val="372517"/>
                </a:solidFill>
                <a:latin typeface="Verdana" pitchFamily="34" charset="0"/>
              </a:rPr>
              <a:t> </a:t>
            </a:r>
            <a:r>
              <a:rPr lang="fr-FR" sz="2000" b="1" dirty="0" err="1" smtClean="0">
                <a:solidFill>
                  <a:srgbClr val="372517"/>
                </a:solidFill>
                <a:latin typeface="Verdana" pitchFamily="34" charset="0"/>
              </a:rPr>
              <a:t>than</a:t>
            </a:r>
            <a:r>
              <a:rPr lang="fr-FR" sz="2000" b="1" dirty="0" smtClean="0">
                <a:solidFill>
                  <a:srgbClr val="372517"/>
                </a:solidFill>
                <a:latin typeface="Verdana" pitchFamily="34" charset="0"/>
              </a:rPr>
              <a:t> </a:t>
            </a:r>
            <a:r>
              <a:rPr lang="fr-FR" sz="2000" b="1" dirty="0" err="1" smtClean="0">
                <a:solidFill>
                  <a:srgbClr val="372517"/>
                </a:solidFill>
                <a:latin typeface="Verdana" pitchFamily="34" charset="0"/>
              </a:rPr>
              <a:t>their</a:t>
            </a:r>
            <a:r>
              <a:rPr lang="fr-FR" sz="2000" b="1" dirty="0" smtClean="0">
                <a:solidFill>
                  <a:srgbClr val="372517"/>
                </a:solidFill>
                <a:latin typeface="Verdana" pitchFamily="34" charset="0"/>
              </a:rPr>
              <a:t> </a:t>
            </a:r>
            <a:r>
              <a:rPr lang="fr-FR" sz="2000" b="1" dirty="0" err="1" smtClean="0">
                <a:solidFill>
                  <a:srgbClr val="372517"/>
                </a:solidFill>
                <a:latin typeface="Verdana" pitchFamily="34" charset="0"/>
              </a:rPr>
              <a:t>ship</a:t>
            </a:r>
            <a:r>
              <a:rPr lang="fr-FR" sz="2000" b="1" dirty="0" smtClean="0">
                <a:solidFill>
                  <a:srgbClr val="372517"/>
                </a:solidFill>
                <a:latin typeface="Verdana" pitchFamily="34" charset="0"/>
              </a:rPr>
              <a:t>.</a:t>
            </a:r>
          </a:p>
          <a:p>
            <a:pPr marL="342900" indent="-342900" algn="just" eaLnBrk="1" hangingPunct="1">
              <a:buFont typeface="Arial" pitchFamily="34" charset="0"/>
              <a:buChar char="•"/>
            </a:pPr>
            <a:r>
              <a:rPr lang="fr-FR" sz="2000" b="1" dirty="0" err="1" smtClean="0">
                <a:solidFill>
                  <a:srgbClr val="372517"/>
                </a:solidFill>
                <a:latin typeface="Verdana" pitchFamily="34" charset="0"/>
              </a:rPr>
              <a:t>Your</a:t>
            </a:r>
            <a:r>
              <a:rPr lang="fr-FR" sz="2000" b="1" dirty="0" smtClean="0">
                <a:solidFill>
                  <a:srgbClr val="372517"/>
                </a:solidFill>
                <a:latin typeface="Verdana" pitchFamily="34" charset="0"/>
              </a:rPr>
              <a:t> </a:t>
            </a:r>
            <a:r>
              <a:rPr lang="fr-FR" sz="2000" b="1" dirty="0" err="1" smtClean="0">
                <a:solidFill>
                  <a:srgbClr val="372517"/>
                </a:solidFill>
                <a:latin typeface="Verdana" pitchFamily="34" charset="0"/>
              </a:rPr>
              <a:t>ship</a:t>
            </a:r>
            <a:r>
              <a:rPr lang="fr-FR" sz="2000" b="1" dirty="0" smtClean="0">
                <a:solidFill>
                  <a:srgbClr val="372517"/>
                </a:solidFill>
                <a:latin typeface="Verdana" pitchFamily="34" charset="0"/>
              </a:rPr>
              <a:t> must </a:t>
            </a:r>
            <a:r>
              <a:rPr lang="fr-FR" sz="2000" b="1" dirty="0" err="1" smtClean="0">
                <a:solidFill>
                  <a:srgbClr val="372517"/>
                </a:solidFill>
                <a:latin typeface="Verdana" pitchFamily="34" charset="0"/>
              </a:rPr>
              <a:t>also</a:t>
            </a:r>
            <a:r>
              <a:rPr lang="fr-FR" sz="2000" b="1" dirty="0" smtClean="0">
                <a:solidFill>
                  <a:srgbClr val="372517"/>
                </a:solidFill>
                <a:latin typeface="Verdana" pitchFamily="34" charset="0"/>
              </a:rPr>
              <a:t> </a:t>
            </a:r>
            <a:r>
              <a:rPr lang="fr-FR" sz="2000" b="1" dirty="0" err="1" smtClean="0">
                <a:solidFill>
                  <a:srgbClr val="372517"/>
                </a:solidFill>
                <a:latin typeface="Verdana" pitchFamily="34" charset="0"/>
              </a:rPr>
              <a:t>sail</a:t>
            </a:r>
            <a:r>
              <a:rPr lang="fr-FR" sz="2000" b="1" dirty="0" smtClean="0">
                <a:solidFill>
                  <a:srgbClr val="372517"/>
                </a:solidFill>
                <a:latin typeface="Verdana" pitchFamily="34" charset="0"/>
              </a:rPr>
              <a:t> in a straight line </a:t>
            </a:r>
            <a:r>
              <a:rPr lang="fr-FR" sz="2000" b="1" dirty="0" err="1" smtClean="0">
                <a:solidFill>
                  <a:srgbClr val="372517"/>
                </a:solidFill>
                <a:latin typeface="Verdana" pitchFamily="34" charset="0"/>
              </a:rPr>
              <a:t>at</a:t>
            </a:r>
            <a:r>
              <a:rPr lang="fr-FR" sz="2000" b="1" dirty="0" smtClean="0">
                <a:solidFill>
                  <a:srgbClr val="372517"/>
                </a:solidFill>
                <a:latin typeface="Verdana" pitchFamily="34" charset="0"/>
              </a:rPr>
              <a:t> constant speed.</a:t>
            </a:r>
          </a:p>
          <a:p>
            <a:pPr marL="342900" indent="-342900" algn="just" eaLnBrk="1" hangingPunct="1">
              <a:buFont typeface="Arial" pitchFamily="34" charset="0"/>
              <a:buChar char="•"/>
            </a:pPr>
            <a:r>
              <a:rPr lang="fr-FR" sz="2000" b="1" dirty="0" err="1" smtClean="0">
                <a:solidFill>
                  <a:srgbClr val="372517"/>
                </a:solidFill>
                <a:latin typeface="Verdana" pitchFamily="34" charset="0"/>
              </a:rPr>
              <a:t>Which</a:t>
            </a:r>
            <a:r>
              <a:rPr lang="fr-FR" sz="2000" b="1" dirty="0" smtClean="0">
                <a:solidFill>
                  <a:srgbClr val="372517"/>
                </a:solidFill>
                <a:latin typeface="Verdana" pitchFamily="34" charset="0"/>
              </a:rPr>
              <a:t> </a:t>
            </a:r>
            <a:r>
              <a:rPr lang="fr-FR" sz="2000" b="1" dirty="0" err="1" smtClean="0">
                <a:solidFill>
                  <a:srgbClr val="372517"/>
                </a:solidFill>
                <a:latin typeface="Verdana" pitchFamily="34" charset="0"/>
              </a:rPr>
              <a:t>way</a:t>
            </a:r>
            <a:r>
              <a:rPr lang="fr-FR" sz="2000" b="1" dirty="0" smtClean="0">
                <a:solidFill>
                  <a:srgbClr val="372517"/>
                </a:solidFill>
                <a:latin typeface="Verdana" pitchFamily="34" charset="0"/>
              </a:rPr>
              <a:t> </a:t>
            </a:r>
            <a:r>
              <a:rPr lang="fr-FR" sz="2000" b="1" dirty="0" err="1" smtClean="0">
                <a:solidFill>
                  <a:srgbClr val="372517"/>
                </a:solidFill>
                <a:latin typeface="Verdana" pitchFamily="34" charset="0"/>
              </a:rPr>
              <a:t>should</a:t>
            </a:r>
            <a:r>
              <a:rPr lang="fr-FR" sz="2000" b="1" dirty="0" smtClean="0">
                <a:solidFill>
                  <a:srgbClr val="372517"/>
                </a:solidFill>
                <a:latin typeface="Verdana" pitchFamily="34" charset="0"/>
              </a:rPr>
              <a:t> </a:t>
            </a:r>
            <a:r>
              <a:rPr lang="fr-FR" sz="2000" b="1" dirty="0" err="1" smtClean="0">
                <a:solidFill>
                  <a:srgbClr val="372517"/>
                </a:solidFill>
                <a:latin typeface="Verdana" pitchFamily="34" charset="0"/>
              </a:rPr>
              <a:t>you</a:t>
            </a:r>
            <a:r>
              <a:rPr lang="fr-FR" sz="2000" b="1" dirty="0" smtClean="0">
                <a:solidFill>
                  <a:srgbClr val="372517"/>
                </a:solidFill>
                <a:latin typeface="Verdana" pitchFamily="34" charset="0"/>
              </a:rPr>
              <a:t> go?</a:t>
            </a:r>
          </a:p>
          <a:p>
            <a:pPr algn="just" eaLnBrk="1" hangingPunct="1"/>
            <a:endParaRPr lang="fr-FR" sz="2000" b="1" dirty="0">
              <a:solidFill>
                <a:srgbClr val="372517"/>
              </a:solidFill>
              <a:latin typeface="Verdana" pitchFamily="34" charset="0"/>
            </a:endParaRPr>
          </a:p>
          <a:p>
            <a:pPr algn="just" eaLnBrk="1" hangingPunct="1"/>
            <a:endParaRPr lang="fr-FR" sz="2000" b="1" dirty="0" smtClean="0">
              <a:solidFill>
                <a:srgbClr val="372517"/>
              </a:solidFill>
              <a:latin typeface="Verdana" pitchFamily="34" charset="0"/>
            </a:endParaRPr>
          </a:p>
          <a:p>
            <a:pPr algn="just" eaLnBrk="1" hangingPunct="1"/>
            <a:endParaRPr lang="fr-FR" sz="2000" b="1" dirty="0">
              <a:solidFill>
                <a:srgbClr val="372517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7"/>
          <p:cNvSpPr txBox="1">
            <a:spLocks noChangeArrowheads="1"/>
          </p:cNvSpPr>
          <p:nvPr/>
        </p:nvSpPr>
        <p:spPr bwMode="auto">
          <a:xfrm>
            <a:off x="323850" y="188913"/>
            <a:ext cx="801533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sz="3200" b="1" u="sng" dirty="0" smtClean="0">
                <a:solidFill>
                  <a:srgbClr val="372517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Second </a:t>
            </a:r>
            <a:r>
              <a:rPr lang="fr-FR" sz="3200" b="1" u="sng" dirty="0" err="1" smtClean="0">
                <a:solidFill>
                  <a:srgbClr val="372517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Problem</a:t>
            </a:r>
            <a:r>
              <a:rPr lang="fr-FR" sz="3200" b="1" u="sng" dirty="0" smtClean="0">
                <a:solidFill>
                  <a:srgbClr val="372517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: </a:t>
            </a:r>
            <a:r>
              <a:rPr lang="fr-FR" sz="3200" b="1" u="sng" dirty="0" err="1" smtClean="0">
                <a:solidFill>
                  <a:srgbClr val="372517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What</a:t>
            </a:r>
            <a:r>
              <a:rPr lang="fr-FR" sz="3200" b="1" u="sng" dirty="0" smtClean="0">
                <a:solidFill>
                  <a:srgbClr val="372517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fr-FR" sz="3200" b="1" u="sng" dirty="0" err="1" smtClean="0">
                <a:solidFill>
                  <a:srgbClr val="372517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is</a:t>
            </a:r>
            <a:r>
              <a:rPr lang="fr-FR" sz="3200" b="1" u="sng" dirty="0" smtClean="0">
                <a:solidFill>
                  <a:srgbClr val="372517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a </a:t>
            </a:r>
            <a:r>
              <a:rPr lang="fr-FR" sz="3200" b="1" u="sng" dirty="0" err="1" smtClean="0">
                <a:solidFill>
                  <a:srgbClr val="372517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circle</a:t>
            </a:r>
            <a:r>
              <a:rPr lang="fr-FR" sz="3200" b="1" u="sng" dirty="0" smtClean="0">
                <a:solidFill>
                  <a:srgbClr val="372517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?</a:t>
            </a:r>
            <a:endParaRPr lang="fr-FR" sz="3200" b="1" u="sng" dirty="0">
              <a:solidFill>
                <a:srgbClr val="372517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75" name="Text Box 8"/>
              <p:cNvSpPr txBox="1">
                <a:spLocks noChangeArrowheads="1"/>
              </p:cNvSpPr>
              <p:nvPr/>
            </p:nvSpPr>
            <p:spPr bwMode="auto">
              <a:xfrm>
                <a:off x="2987675" y="908050"/>
                <a:ext cx="5688013" cy="4751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bg1">
                        <a:alpha val="79999"/>
                      </a:schemeClr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180000" tIns="180000" rIns="180000" bIns="18000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marL="342900" indent="-342900" algn="just" eaLnBrk="1" hangingPunct="1">
                  <a:buFont typeface="Arial" pitchFamily="34" charset="0"/>
                  <a:buChar char="•"/>
                </a:pPr>
                <a:r>
                  <a:rPr lang="el-GR" sz="2000" b="1" dirty="0" smtClean="0">
                    <a:solidFill>
                      <a:srgbClr val="372517"/>
                    </a:solidFill>
                    <a:latin typeface="Verdana" pitchFamily="34" charset="0"/>
                  </a:rPr>
                  <a:t>Καὶ παντὶ κέντρῳ καὶ διαστήματι κύκλον γράφεσθαι</a:t>
                </a:r>
                <a:r>
                  <a:rPr lang="en-CA" sz="2000" b="1" dirty="0" smtClean="0">
                    <a:solidFill>
                      <a:srgbClr val="372517"/>
                    </a:solidFill>
                    <a:latin typeface="Verdana" pitchFamily="34" charset="0"/>
                  </a:rPr>
                  <a:t> (</a:t>
                </a:r>
                <a:r>
                  <a:rPr lang="en-CA" sz="2000" b="1" i="1" dirty="0" smtClean="0">
                    <a:solidFill>
                      <a:srgbClr val="372517"/>
                    </a:solidFill>
                    <a:latin typeface="Verdana" pitchFamily="34" charset="0"/>
                  </a:rPr>
                  <a:t>a circle is defined by a center and a radius</a:t>
                </a:r>
                <a:r>
                  <a:rPr lang="en-CA" sz="2000" b="1" dirty="0" smtClean="0">
                    <a:solidFill>
                      <a:srgbClr val="372517"/>
                    </a:solidFill>
                    <a:latin typeface="Verdana" pitchFamily="34" charset="0"/>
                  </a:rPr>
                  <a:t>) – Euclid’s Third Postulate</a:t>
                </a:r>
                <a:endParaRPr lang="fr-FR" sz="2000" b="1" dirty="0">
                  <a:solidFill>
                    <a:srgbClr val="372517"/>
                  </a:solidFill>
                  <a:latin typeface="Verdana" pitchFamily="34" charset="0"/>
                </a:endParaRPr>
              </a:p>
              <a:p>
                <a:pPr algn="just" eaLnBrk="1" hangingPunct="1"/>
                <a:endParaRPr lang="fr-FR" sz="2000" b="1" dirty="0" smtClean="0">
                  <a:solidFill>
                    <a:srgbClr val="372517"/>
                  </a:solidFill>
                  <a:latin typeface="Verdana" pitchFamily="34" charset="0"/>
                </a:endParaRPr>
              </a:p>
              <a:p>
                <a:pPr marL="342900" indent="-342900" algn="just" eaLnBrk="1" hangingPunct="1">
                  <a:buFont typeface="Arial" pitchFamily="34" charset="0"/>
                  <a:buChar char="•"/>
                </a:pPr>
                <a:r>
                  <a:rPr lang="fr-FR" sz="2000" b="1" dirty="0" err="1" smtClean="0">
                    <a:solidFill>
                      <a:srgbClr val="372517"/>
                    </a:solidFill>
                    <a:latin typeface="Verdana" pitchFamily="34" charset="0"/>
                  </a:rPr>
                  <a:t>Given</a:t>
                </a:r>
                <a:r>
                  <a:rPr lang="fr-FR" sz="2000" b="1" dirty="0" smtClean="0">
                    <a:solidFill>
                      <a:srgbClr val="372517"/>
                    </a:solidFill>
                    <a:latin typeface="Verdana" pitchFamily="34" charset="0"/>
                  </a:rPr>
                  <a:t> A and B and a ratio k, a </a:t>
                </a:r>
                <a:r>
                  <a:rPr lang="fr-FR" sz="2000" b="1" dirty="0" err="1" smtClean="0">
                    <a:solidFill>
                      <a:srgbClr val="372517"/>
                    </a:solidFill>
                    <a:latin typeface="Verdana" pitchFamily="34" charset="0"/>
                  </a:rPr>
                  <a:t>circle</a:t>
                </a:r>
                <a:r>
                  <a:rPr lang="fr-FR" sz="2000" b="1" dirty="0" smtClean="0">
                    <a:solidFill>
                      <a:srgbClr val="372517"/>
                    </a:solidFill>
                    <a:latin typeface="Verdana" pitchFamily="34" charset="0"/>
                  </a:rPr>
                  <a:t> </a:t>
                </a:r>
                <a:r>
                  <a:rPr lang="fr-FR" sz="2000" b="1" dirty="0" err="1" smtClean="0">
                    <a:solidFill>
                      <a:srgbClr val="372517"/>
                    </a:solidFill>
                    <a:latin typeface="Verdana" pitchFamily="34" charset="0"/>
                  </a:rPr>
                  <a:t>is</a:t>
                </a:r>
                <a:r>
                  <a:rPr lang="fr-FR" sz="2000" b="1" dirty="0" smtClean="0">
                    <a:solidFill>
                      <a:srgbClr val="372517"/>
                    </a:solidFill>
                    <a:latin typeface="Verdana" pitchFamily="34" charset="0"/>
                  </a:rPr>
                  <a:t> the set of points P </a:t>
                </a:r>
                <a:r>
                  <a:rPr lang="fr-FR" sz="2000" b="1" dirty="0" err="1" smtClean="0">
                    <a:solidFill>
                      <a:srgbClr val="372517"/>
                    </a:solidFill>
                    <a:latin typeface="Verdana" pitchFamily="34" charset="0"/>
                  </a:rPr>
                  <a:t>such</a:t>
                </a:r>
                <a:r>
                  <a:rPr lang="fr-FR" sz="2000" b="1" dirty="0" smtClean="0">
                    <a:solidFill>
                      <a:srgbClr val="372517"/>
                    </a:solidFill>
                    <a:latin typeface="Verdana" pitchFamily="34" charset="0"/>
                  </a:rPr>
                  <a:t> </a:t>
                </a:r>
                <a:r>
                  <a:rPr lang="fr-FR" sz="2000" b="1" dirty="0" err="1" smtClean="0">
                    <a:solidFill>
                      <a:srgbClr val="372517"/>
                    </a:solidFill>
                    <a:latin typeface="Verdana" pitchFamily="34" charset="0"/>
                  </a:rPr>
                  <a:t>that</a:t>
                </a:r>
                <a:r>
                  <a:rPr lang="fr-FR" sz="2000" b="1" dirty="0" smtClean="0">
                    <a:solidFill>
                      <a:srgbClr val="372517"/>
                    </a:solidFill>
                    <a:latin typeface="Verdana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CA" sz="2000" b="1" i="1" smtClean="0">
                            <a:solidFill>
                              <a:srgbClr val="372517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CA" sz="2000" b="1" i="1" smtClean="0">
                            <a:solidFill>
                              <a:srgbClr val="372517"/>
                            </a:solidFill>
                            <a:latin typeface="Cambria Math"/>
                          </a:rPr>
                          <m:t>𝑷𝑨</m:t>
                        </m:r>
                      </m:num>
                      <m:den>
                        <m:r>
                          <a:rPr lang="en-CA" sz="2000" b="1" i="1" smtClean="0">
                            <a:solidFill>
                              <a:srgbClr val="372517"/>
                            </a:solidFill>
                            <a:latin typeface="Cambria Math"/>
                          </a:rPr>
                          <m:t>𝑷𝑩</m:t>
                        </m:r>
                      </m:den>
                    </m:f>
                    <m:r>
                      <a:rPr lang="en-CA" sz="2000" b="1" i="1" smtClean="0">
                        <a:solidFill>
                          <a:srgbClr val="372517"/>
                        </a:solidFill>
                        <a:latin typeface="Cambria Math"/>
                      </a:rPr>
                      <m:t>=</m:t>
                    </m:r>
                    <m:r>
                      <a:rPr lang="en-CA" sz="2000" b="1" i="1" smtClean="0">
                        <a:solidFill>
                          <a:srgbClr val="372517"/>
                        </a:solidFill>
                        <a:latin typeface="Cambria Math"/>
                      </a:rPr>
                      <m:t>𝒌</m:t>
                    </m:r>
                  </m:oMath>
                </a14:m>
                <a:r>
                  <a:rPr lang="fr-FR" sz="2000" b="1" dirty="0" smtClean="0">
                    <a:solidFill>
                      <a:srgbClr val="372517"/>
                    </a:solidFill>
                    <a:latin typeface="Verdana" pitchFamily="34" charset="0"/>
                  </a:rPr>
                  <a:t> – Apollonius</a:t>
                </a:r>
                <a:endParaRPr lang="fr-FR" sz="2000" b="1" dirty="0">
                  <a:solidFill>
                    <a:srgbClr val="372517"/>
                  </a:solidFill>
                  <a:latin typeface="Verdana" pitchFamily="34" charset="0"/>
                </a:endParaRPr>
              </a:p>
            </p:txBody>
          </p:sp>
        </mc:Choice>
        <mc:Fallback xmlns="">
          <p:sp>
            <p:nvSpPr>
              <p:cNvPr id="3075" name="Text 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987675" y="908050"/>
                <a:ext cx="5688013" cy="475138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>
                        <a:alpha val="79999"/>
                      </a:schemeClr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2926" y="3933056"/>
            <a:ext cx="3397510" cy="2232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47784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323850" y="188913"/>
            <a:ext cx="512993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sz="3200" b="1" u="sng" dirty="0" err="1" smtClean="0">
                <a:solidFill>
                  <a:srgbClr val="372517"/>
                </a:solidFill>
                <a:latin typeface="Verdana" pitchFamily="34" charset="0"/>
              </a:rPr>
              <a:t>Harmonic</a:t>
            </a:r>
            <a:r>
              <a:rPr lang="fr-FR" sz="3200" b="1" u="sng" dirty="0" smtClean="0">
                <a:solidFill>
                  <a:srgbClr val="372517"/>
                </a:solidFill>
                <a:latin typeface="Verdana" pitchFamily="34" charset="0"/>
              </a:rPr>
              <a:t> </a:t>
            </a:r>
            <a:r>
              <a:rPr lang="fr-FR" sz="3200" b="1" u="sng" dirty="0" err="1" smtClean="0">
                <a:solidFill>
                  <a:srgbClr val="372517"/>
                </a:solidFill>
                <a:latin typeface="Verdana" pitchFamily="34" charset="0"/>
              </a:rPr>
              <a:t>Conjugates</a:t>
            </a:r>
            <a:endParaRPr lang="fr-FR" sz="3200" u="sng" dirty="0">
              <a:solidFill>
                <a:srgbClr val="372517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099" name="Text Box 3"/>
              <p:cNvSpPr txBox="1">
                <a:spLocks noChangeArrowheads="1"/>
              </p:cNvSpPr>
              <p:nvPr/>
            </p:nvSpPr>
            <p:spPr bwMode="auto">
              <a:xfrm>
                <a:off x="2987675" y="908050"/>
                <a:ext cx="5688013" cy="4751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bg1">
                        <a:alpha val="79999"/>
                      </a:schemeClr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180000" tIns="180000" rIns="180000" bIns="18000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marL="342900" indent="-342900" algn="just" eaLnBrk="1" hangingPunct="1">
                  <a:buFont typeface="Arial" pitchFamily="34" charset="0"/>
                  <a:buChar char="•"/>
                </a:pPr>
                <a:r>
                  <a:rPr lang="fr-FR" sz="2000" b="1" dirty="0" smtClean="0">
                    <a:solidFill>
                      <a:srgbClr val="372517"/>
                    </a:solidFill>
                    <a:latin typeface="Verdana" pitchFamily="34" charset="0"/>
                  </a:rPr>
                  <a:t>Is </a:t>
                </a:r>
                <a:r>
                  <a:rPr lang="fr-FR" sz="2000" b="1" dirty="0" err="1" smtClean="0">
                    <a:solidFill>
                      <a:srgbClr val="372517"/>
                    </a:solidFill>
                    <a:latin typeface="Verdana" pitchFamily="34" charset="0"/>
                  </a:rPr>
                  <a:t>it</a:t>
                </a:r>
                <a:r>
                  <a:rPr lang="fr-FR" sz="2000" b="1" dirty="0" smtClean="0">
                    <a:solidFill>
                      <a:srgbClr val="372517"/>
                    </a:solidFill>
                    <a:latin typeface="Verdana" pitchFamily="34" charset="0"/>
                  </a:rPr>
                  <a:t> possible to </a:t>
                </a:r>
                <a:r>
                  <a:rPr lang="fr-FR" sz="2000" b="1" dirty="0" err="1" smtClean="0">
                    <a:solidFill>
                      <a:srgbClr val="372517"/>
                    </a:solidFill>
                    <a:latin typeface="Verdana" pitchFamily="34" charset="0"/>
                  </a:rPr>
                  <a:t>divide</a:t>
                </a:r>
                <a:r>
                  <a:rPr lang="fr-FR" sz="2000" b="1" dirty="0" smtClean="0">
                    <a:solidFill>
                      <a:srgbClr val="372517"/>
                    </a:solidFill>
                    <a:latin typeface="Verdana" pitchFamily="34" charset="0"/>
                  </a:rPr>
                  <a:t> a line segment </a:t>
                </a:r>
                <a:r>
                  <a:rPr lang="fr-FR" sz="2000" b="1" dirty="0" err="1" smtClean="0">
                    <a:solidFill>
                      <a:srgbClr val="372517"/>
                    </a:solidFill>
                    <a:latin typeface="Verdana" pitchFamily="34" charset="0"/>
                  </a:rPr>
                  <a:t>internally</a:t>
                </a:r>
                <a:r>
                  <a:rPr lang="fr-FR" sz="2000" b="1" dirty="0" smtClean="0">
                    <a:solidFill>
                      <a:srgbClr val="372517"/>
                    </a:solidFill>
                    <a:latin typeface="Verdana" pitchFamily="34" charset="0"/>
                  </a:rPr>
                  <a:t> and </a:t>
                </a:r>
                <a:r>
                  <a:rPr lang="fr-FR" sz="2000" b="1" dirty="0" err="1" smtClean="0">
                    <a:solidFill>
                      <a:srgbClr val="372517"/>
                    </a:solidFill>
                    <a:latin typeface="Verdana" pitchFamily="34" charset="0"/>
                  </a:rPr>
                  <a:t>externally</a:t>
                </a:r>
                <a:r>
                  <a:rPr lang="fr-FR" sz="2000" b="1" dirty="0" smtClean="0">
                    <a:solidFill>
                      <a:srgbClr val="372517"/>
                    </a:solidFill>
                    <a:latin typeface="Verdana" pitchFamily="34" charset="0"/>
                  </a:rPr>
                  <a:t> in the </a:t>
                </a:r>
                <a:r>
                  <a:rPr lang="fr-FR" sz="2000" b="1" dirty="0" err="1" smtClean="0">
                    <a:solidFill>
                      <a:srgbClr val="372517"/>
                    </a:solidFill>
                    <a:latin typeface="Verdana" pitchFamily="34" charset="0"/>
                  </a:rPr>
                  <a:t>same</a:t>
                </a:r>
                <a:r>
                  <a:rPr lang="fr-FR" sz="2000" b="1" dirty="0" smtClean="0">
                    <a:solidFill>
                      <a:srgbClr val="372517"/>
                    </a:solidFill>
                    <a:latin typeface="Verdana" pitchFamily="34" charset="0"/>
                  </a:rPr>
                  <a:t> ratio?</a:t>
                </a:r>
              </a:p>
              <a:p>
                <a:pPr algn="just" eaLnBrk="1" hangingPunct="1"/>
                <a:endParaRPr lang="fr-FR" sz="2000" b="1" dirty="0">
                  <a:solidFill>
                    <a:srgbClr val="372517"/>
                  </a:solidFill>
                  <a:latin typeface="Verdana" pitchFamily="34" charset="0"/>
                </a:endParaRPr>
              </a:p>
              <a:p>
                <a:pPr algn="just" eaLnBrk="1" hangingPunct="1"/>
                <a:endParaRPr lang="fr-FR" sz="2000" b="1" dirty="0" smtClean="0">
                  <a:solidFill>
                    <a:srgbClr val="372517"/>
                  </a:solidFill>
                  <a:latin typeface="Verdana" pitchFamily="34" charset="0"/>
                </a:endParaRPr>
              </a:p>
              <a:p>
                <a:pPr algn="just" eaLnBrk="1" hangingPunct="1"/>
                <a:endParaRPr lang="fr-FR" sz="2000" b="1" dirty="0">
                  <a:solidFill>
                    <a:srgbClr val="372517"/>
                  </a:solidFill>
                  <a:latin typeface="Verdana" pitchFamily="34" charset="0"/>
                </a:endParaRPr>
              </a:p>
              <a:p>
                <a:pPr algn="just" eaLnBrk="1" hangingPunct="1"/>
                <a:endParaRPr lang="fr-FR" sz="2000" b="1" dirty="0" smtClean="0">
                  <a:solidFill>
                    <a:srgbClr val="372517"/>
                  </a:solidFill>
                  <a:latin typeface="Verdana" pitchFamily="34" charset="0"/>
                </a:endParaRPr>
              </a:p>
              <a:p>
                <a:pPr marL="342900" indent="-342900" algn="just" eaLnBrk="1" hangingPunct="1">
                  <a:buFont typeface="Arial" pitchFamily="34" charset="0"/>
                  <a:buChar char="•"/>
                </a:pPr>
                <a:r>
                  <a:rPr lang="fr-FR" sz="2000" b="1" dirty="0" err="1" smtClean="0">
                    <a:solidFill>
                      <a:srgbClr val="372517"/>
                    </a:solidFill>
                    <a:latin typeface="Verdana" pitchFamily="34" charset="0"/>
                  </a:rPr>
                  <a:t>Here</a:t>
                </a:r>
                <a:r>
                  <a:rPr lang="fr-FR" sz="2000" b="1" dirty="0" smtClean="0">
                    <a:solidFill>
                      <a:srgbClr val="372517"/>
                    </a:solidFill>
                    <a:latin typeface="Verdana" pitchFamily="34" charset="0"/>
                  </a:rPr>
                  <a:t>, </a:t>
                </a:r>
                <a:r>
                  <a:rPr lang="fr-FR" sz="2000" b="1" dirty="0" err="1" smtClean="0">
                    <a:solidFill>
                      <a:srgbClr val="372517"/>
                    </a:solidFill>
                    <a:latin typeface="Verdana" pitchFamily="34" charset="0"/>
                  </a:rPr>
                  <a:t>let’s</a:t>
                </a:r>
                <a:r>
                  <a:rPr lang="fr-FR" sz="2000" b="1" dirty="0" smtClean="0">
                    <a:solidFill>
                      <a:srgbClr val="372517"/>
                    </a:solidFill>
                    <a:latin typeface="Verdana" pitchFamily="34" charset="0"/>
                  </a:rPr>
                  <a:t> </a:t>
                </a:r>
                <a:r>
                  <a:rPr lang="fr-FR" sz="2000" b="1" dirty="0" err="1" smtClean="0">
                    <a:solidFill>
                      <a:srgbClr val="372517"/>
                    </a:solidFill>
                    <a:latin typeface="Verdana" pitchFamily="34" charset="0"/>
                  </a:rPr>
                  <a:t>say</a:t>
                </a:r>
                <a:r>
                  <a:rPr lang="fr-FR" sz="2000" b="1" dirty="0" smtClean="0">
                    <a:solidFill>
                      <a:srgbClr val="372517"/>
                    </a:solidFill>
                    <a:latin typeface="Verdana" pitchFamily="34" charset="0"/>
                  </a:rPr>
                  <a:t> </a:t>
                </a:r>
                <a:r>
                  <a:rPr lang="fr-FR" sz="2000" b="1" dirty="0" err="1" smtClean="0">
                    <a:solidFill>
                      <a:srgbClr val="372517"/>
                    </a:solidFill>
                    <a:latin typeface="Verdana" pitchFamily="34" charset="0"/>
                  </a:rPr>
                  <a:t>that</a:t>
                </a:r>
                <a:r>
                  <a:rPr lang="fr-FR" sz="2000" b="1" dirty="0" smtClean="0">
                    <a:solidFill>
                      <a:srgbClr val="372517"/>
                    </a:solidFill>
                    <a:latin typeface="Verdana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CA" sz="2000" b="1" i="1" smtClean="0">
                            <a:solidFill>
                              <a:srgbClr val="372517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CA" sz="2000" b="1" i="1" smtClean="0">
                            <a:solidFill>
                              <a:srgbClr val="372517"/>
                            </a:solidFill>
                            <a:latin typeface="Cambria Math"/>
                          </a:rPr>
                          <m:t>𝑨𝑪</m:t>
                        </m:r>
                      </m:num>
                      <m:den>
                        <m:r>
                          <a:rPr lang="en-CA" sz="2000" b="1" i="1" smtClean="0">
                            <a:solidFill>
                              <a:srgbClr val="372517"/>
                            </a:solidFill>
                            <a:latin typeface="Cambria Math"/>
                          </a:rPr>
                          <m:t>𝑩𝑪</m:t>
                        </m:r>
                      </m:den>
                    </m:f>
                    <m:r>
                      <a:rPr lang="en-CA" sz="2000" b="1" i="1" smtClean="0">
                        <a:solidFill>
                          <a:srgbClr val="372517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CA" sz="2000" b="1" i="1" smtClean="0">
                            <a:solidFill>
                              <a:srgbClr val="372517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CA" sz="2000" b="1" i="1" smtClean="0">
                            <a:solidFill>
                              <a:srgbClr val="372517"/>
                            </a:solidFill>
                            <a:latin typeface="Cambria Math"/>
                          </a:rPr>
                          <m:t>𝑨𝑫</m:t>
                        </m:r>
                      </m:num>
                      <m:den>
                        <m:r>
                          <a:rPr lang="en-CA" sz="2000" b="1" i="1" smtClean="0">
                            <a:solidFill>
                              <a:srgbClr val="372517"/>
                            </a:solidFill>
                            <a:latin typeface="Cambria Math"/>
                          </a:rPr>
                          <m:t>𝑩𝑫</m:t>
                        </m:r>
                      </m:den>
                    </m:f>
                  </m:oMath>
                </a14:m>
                <a:r>
                  <a:rPr lang="fr-FR" sz="2000" b="1" dirty="0" smtClean="0">
                    <a:solidFill>
                      <a:srgbClr val="372517"/>
                    </a:solidFill>
                    <a:latin typeface="Verdana" pitchFamily="34" charset="0"/>
                  </a:rPr>
                  <a:t>.</a:t>
                </a:r>
              </a:p>
              <a:p>
                <a:pPr marL="342900" indent="-342900" algn="just" eaLnBrk="1" hangingPunct="1">
                  <a:buFont typeface="Arial" pitchFamily="34" charset="0"/>
                  <a:buChar char="•"/>
                </a:pPr>
                <a:r>
                  <a:rPr lang="fr-FR" sz="2000" b="1" dirty="0" err="1" smtClean="0">
                    <a:solidFill>
                      <a:srgbClr val="372517"/>
                    </a:solidFill>
                    <a:latin typeface="Verdana" pitchFamily="34" charset="0"/>
                  </a:rPr>
                  <a:t>We</a:t>
                </a:r>
                <a:r>
                  <a:rPr lang="fr-FR" sz="2000" b="1" dirty="0" smtClean="0">
                    <a:solidFill>
                      <a:srgbClr val="372517"/>
                    </a:solidFill>
                    <a:latin typeface="Verdana" pitchFamily="34" charset="0"/>
                  </a:rPr>
                  <a:t> </a:t>
                </a:r>
                <a:r>
                  <a:rPr lang="fr-FR" sz="2000" b="1" dirty="0" err="1" smtClean="0">
                    <a:solidFill>
                      <a:srgbClr val="372517"/>
                    </a:solidFill>
                    <a:latin typeface="Verdana" pitchFamily="34" charset="0"/>
                  </a:rPr>
                  <a:t>say</a:t>
                </a:r>
                <a:r>
                  <a:rPr lang="fr-FR" sz="2000" b="1" dirty="0" smtClean="0">
                    <a:solidFill>
                      <a:srgbClr val="372517"/>
                    </a:solidFill>
                    <a:latin typeface="Verdana" pitchFamily="34" charset="0"/>
                  </a:rPr>
                  <a:t> C and D </a:t>
                </a:r>
                <a:r>
                  <a:rPr lang="fr-FR" sz="2000" b="1" dirty="0" err="1" smtClean="0">
                    <a:solidFill>
                      <a:srgbClr val="372517"/>
                    </a:solidFill>
                    <a:latin typeface="Verdana" pitchFamily="34" charset="0"/>
                  </a:rPr>
                  <a:t>divide</a:t>
                </a:r>
                <a:r>
                  <a:rPr lang="fr-FR" sz="2000" b="1" dirty="0" smtClean="0">
                    <a:solidFill>
                      <a:srgbClr val="372517"/>
                    </a:solidFill>
                    <a:latin typeface="Verdana" pitchFamily="34" charset="0"/>
                  </a:rPr>
                  <a:t> </a:t>
                </a:r>
                <a:r>
                  <a:rPr lang="fr-FR" sz="2000" b="1" dirty="0" smtClean="0">
                    <a:solidFill>
                      <a:srgbClr val="372517"/>
                    </a:solidFill>
                    <a:latin typeface="Verdana" pitchFamily="34" charset="0"/>
                  </a:rPr>
                  <a:t>AB </a:t>
                </a:r>
                <a:r>
                  <a:rPr lang="fr-FR" sz="2000" b="1" i="1" dirty="0" err="1" smtClean="0">
                    <a:solidFill>
                      <a:srgbClr val="372517"/>
                    </a:solidFill>
                    <a:latin typeface="Verdana" pitchFamily="34" charset="0"/>
                  </a:rPr>
                  <a:t>harmonically</a:t>
                </a:r>
                <a:r>
                  <a:rPr lang="fr-FR" sz="2000" b="1" dirty="0" smtClean="0">
                    <a:solidFill>
                      <a:srgbClr val="372517"/>
                    </a:solidFill>
                    <a:latin typeface="Verdana" pitchFamily="34" charset="0"/>
                  </a:rPr>
                  <a:t>.</a:t>
                </a:r>
              </a:p>
              <a:p>
                <a:pPr marL="342900" indent="-342900" algn="just" eaLnBrk="1" hangingPunct="1">
                  <a:buFont typeface="Arial" pitchFamily="34" charset="0"/>
                  <a:buChar char="•"/>
                </a:pPr>
                <a:r>
                  <a:rPr lang="fr-FR" sz="2000" b="1" dirty="0" err="1" smtClean="0">
                    <a:solidFill>
                      <a:srgbClr val="372517"/>
                    </a:solidFill>
                    <a:latin typeface="Verdana" pitchFamily="34" charset="0"/>
                  </a:rPr>
                  <a:t>Then</a:t>
                </a:r>
                <a:r>
                  <a:rPr lang="fr-FR" sz="2000" b="1" dirty="0" smtClean="0">
                    <a:solidFill>
                      <a:srgbClr val="372517"/>
                    </a:solidFill>
                    <a:latin typeface="Verdana" pitchFamily="34" charset="0"/>
                  </a:rPr>
                  <a:t> notice </a:t>
                </a:r>
                <a:r>
                  <a:rPr lang="fr-FR" sz="2000" b="1" dirty="0" err="1" smtClean="0">
                    <a:solidFill>
                      <a:srgbClr val="372517"/>
                    </a:solidFill>
                    <a:latin typeface="Verdana" pitchFamily="34" charset="0"/>
                  </a:rPr>
                  <a:t>that</a:t>
                </a:r>
                <a:r>
                  <a:rPr lang="fr-FR" sz="2000" b="1" dirty="0" smtClean="0">
                    <a:solidFill>
                      <a:srgbClr val="372517"/>
                    </a:solidFill>
                    <a:latin typeface="Verdana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CA" sz="2000" b="1" i="1" smtClean="0">
                            <a:solidFill>
                              <a:srgbClr val="372517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CA" sz="2000" b="1" i="1" smtClean="0">
                            <a:solidFill>
                              <a:srgbClr val="372517"/>
                            </a:solidFill>
                            <a:latin typeface="Cambria Math"/>
                          </a:rPr>
                          <m:t>𝑩𝑪</m:t>
                        </m:r>
                      </m:num>
                      <m:den>
                        <m:r>
                          <a:rPr lang="en-CA" sz="2000" b="1" i="1" smtClean="0">
                            <a:solidFill>
                              <a:srgbClr val="372517"/>
                            </a:solidFill>
                            <a:latin typeface="Cambria Math"/>
                          </a:rPr>
                          <m:t>𝑩𝑫</m:t>
                        </m:r>
                      </m:den>
                    </m:f>
                    <m:r>
                      <a:rPr lang="en-CA" sz="2000" b="1" i="1" smtClean="0">
                        <a:solidFill>
                          <a:srgbClr val="372517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CA" sz="2000" b="1" i="1" smtClean="0">
                            <a:solidFill>
                              <a:srgbClr val="372517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CA" sz="2000" b="1" i="1" smtClean="0">
                            <a:solidFill>
                              <a:srgbClr val="372517"/>
                            </a:solidFill>
                            <a:latin typeface="Cambria Math"/>
                          </a:rPr>
                          <m:t>𝑨𝑪</m:t>
                        </m:r>
                      </m:num>
                      <m:den>
                        <m:r>
                          <a:rPr lang="en-CA" sz="2000" b="1" i="1" smtClean="0">
                            <a:solidFill>
                              <a:srgbClr val="372517"/>
                            </a:solidFill>
                            <a:latin typeface="Cambria Math"/>
                          </a:rPr>
                          <m:t>𝑨𝑫</m:t>
                        </m:r>
                      </m:den>
                    </m:f>
                  </m:oMath>
                </a14:m>
                <a:r>
                  <a:rPr lang="fr-FR" sz="2000" b="1" dirty="0" smtClean="0">
                    <a:solidFill>
                      <a:srgbClr val="372517"/>
                    </a:solidFill>
                    <a:latin typeface="Verdana" pitchFamily="34" charset="0"/>
                  </a:rPr>
                  <a:t>.</a:t>
                </a:r>
              </a:p>
              <a:p>
                <a:pPr marL="342900" indent="-342900" algn="just" eaLnBrk="1" hangingPunct="1">
                  <a:buFont typeface="Arial" pitchFamily="34" charset="0"/>
                  <a:buChar char="•"/>
                </a:pPr>
                <a:r>
                  <a:rPr lang="fr-FR" sz="2000" b="1" dirty="0" smtClean="0">
                    <a:solidFill>
                      <a:srgbClr val="372517"/>
                    </a:solidFill>
                    <a:latin typeface="Verdana" pitchFamily="34" charset="0"/>
                  </a:rPr>
                  <a:t>So A and B </a:t>
                </a:r>
                <a:r>
                  <a:rPr lang="fr-FR" sz="2000" b="1" dirty="0" err="1" smtClean="0">
                    <a:solidFill>
                      <a:srgbClr val="372517"/>
                    </a:solidFill>
                    <a:latin typeface="Verdana" pitchFamily="34" charset="0"/>
                  </a:rPr>
                  <a:t>divide</a:t>
                </a:r>
                <a:r>
                  <a:rPr lang="fr-FR" sz="2000" b="1" dirty="0" smtClean="0">
                    <a:solidFill>
                      <a:srgbClr val="372517"/>
                    </a:solidFill>
                    <a:latin typeface="Verdana" pitchFamily="34" charset="0"/>
                  </a:rPr>
                  <a:t> CD </a:t>
                </a:r>
                <a:r>
                  <a:rPr lang="fr-FR" sz="2000" b="1" dirty="0" err="1" smtClean="0">
                    <a:solidFill>
                      <a:srgbClr val="372517"/>
                    </a:solidFill>
                    <a:latin typeface="Verdana" pitchFamily="34" charset="0"/>
                  </a:rPr>
                  <a:t>harmonically</a:t>
                </a:r>
                <a:r>
                  <a:rPr lang="fr-FR" sz="2000" b="1" dirty="0" smtClean="0">
                    <a:solidFill>
                      <a:srgbClr val="372517"/>
                    </a:solidFill>
                    <a:latin typeface="Verdana" pitchFamily="34" charset="0"/>
                  </a:rPr>
                  <a:t> as </a:t>
                </a:r>
                <a:r>
                  <a:rPr lang="fr-FR" sz="2000" b="1" dirty="0" err="1" smtClean="0">
                    <a:solidFill>
                      <a:srgbClr val="372517"/>
                    </a:solidFill>
                    <a:latin typeface="Verdana" pitchFamily="34" charset="0"/>
                  </a:rPr>
                  <a:t>well</a:t>
                </a:r>
                <a:r>
                  <a:rPr lang="fr-FR" sz="2000" b="1" dirty="0" smtClean="0">
                    <a:solidFill>
                      <a:srgbClr val="372517"/>
                    </a:solidFill>
                    <a:latin typeface="Verdana" pitchFamily="34" charset="0"/>
                  </a:rPr>
                  <a:t>.</a:t>
                </a:r>
              </a:p>
              <a:p>
                <a:pPr marL="342900" indent="-342900" algn="just" eaLnBrk="1" hangingPunct="1">
                  <a:buFont typeface="Arial" pitchFamily="34" charset="0"/>
                  <a:buChar char="•"/>
                </a:pPr>
                <a:r>
                  <a:rPr lang="fr-FR" sz="2000" b="1" dirty="0" smtClean="0">
                    <a:solidFill>
                      <a:srgbClr val="372517"/>
                    </a:solidFill>
                    <a:latin typeface="Verdana" pitchFamily="34" charset="0"/>
                  </a:rPr>
                  <a:t>AB and CD are </a:t>
                </a:r>
                <a:r>
                  <a:rPr lang="fr-FR" sz="2000" b="1" i="1" dirty="0" err="1" smtClean="0">
                    <a:solidFill>
                      <a:srgbClr val="372517"/>
                    </a:solidFill>
                    <a:latin typeface="Verdana" pitchFamily="34" charset="0"/>
                  </a:rPr>
                  <a:t>harmonic</a:t>
                </a:r>
                <a:r>
                  <a:rPr lang="fr-FR" sz="2000" b="1" i="1" dirty="0" smtClean="0">
                    <a:solidFill>
                      <a:srgbClr val="372517"/>
                    </a:solidFill>
                    <a:latin typeface="Verdana" pitchFamily="34" charset="0"/>
                  </a:rPr>
                  <a:t> </a:t>
                </a:r>
                <a:r>
                  <a:rPr lang="fr-FR" sz="2000" b="1" i="1" dirty="0" err="1" smtClean="0">
                    <a:solidFill>
                      <a:srgbClr val="372517"/>
                    </a:solidFill>
                    <a:latin typeface="Verdana" pitchFamily="34" charset="0"/>
                  </a:rPr>
                  <a:t>conjugates</a:t>
                </a:r>
                <a:r>
                  <a:rPr lang="fr-FR" sz="2000" b="1" dirty="0" smtClean="0">
                    <a:solidFill>
                      <a:srgbClr val="372517"/>
                    </a:solidFill>
                    <a:latin typeface="Verdana" pitchFamily="34" charset="0"/>
                  </a:rPr>
                  <a:t>.</a:t>
                </a:r>
              </a:p>
              <a:p>
                <a:pPr marL="342900" indent="-342900" algn="just" eaLnBrk="1" hangingPunct="1">
                  <a:buFont typeface="Arial" pitchFamily="34" charset="0"/>
                  <a:buChar char="•"/>
                </a:pPr>
                <a:endParaRPr lang="fr-FR" sz="2000" b="1" dirty="0" smtClean="0">
                  <a:solidFill>
                    <a:srgbClr val="372517"/>
                  </a:solidFill>
                  <a:latin typeface="Verdana" pitchFamily="34" charset="0"/>
                </a:endParaRPr>
              </a:p>
              <a:p>
                <a:pPr algn="just" eaLnBrk="1" hangingPunct="1"/>
                <a:endParaRPr lang="fr-FR" sz="2000" b="1" dirty="0">
                  <a:solidFill>
                    <a:srgbClr val="372517"/>
                  </a:solidFill>
                  <a:latin typeface="Verdana" pitchFamily="34" charset="0"/>
                </a:endParaRPr>
              </a:p>
              <a:p>
                <a:pPr algn="just" eaLnBrk="1" hangingPunct="1"/>
                <a:endParaRPr lang="fr-FR" sz="2000" b="1" dirty="0">
                  <a:solidFill>
                    <a:srgbClr val="372517"/>
                  </a:solidFill>
                  <a:latin typeface="Verdana" pitchFamily="34" charset="0"/>
                </a:endParaRPr>
              </a:p>
            </p:txBody>
          </p:sp>
        </mc:Choice>
        <mc:Fallback>
          <p:sp>
            <p:nvSpPr>
              <p:cNvPr id="4099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987675" y="908050"/>
                <a:ext cx="5688013" cy="4751388"/>
              </a:xfrm>
              <a:prstGeom prst="rect">
                <a:avLst/>
              </a:prstGeom>
              <a:blipFill rotWithShape="1">
                <a:blip r:embed="rId2"/>
                <a:stretch>
                  <a:fillRect b="-911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>
                        <a:alpha val="79999"/>
                      </a:schemeClr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8593" y="2214563"/>
            <a:ext cx="3686175" cy="809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323850" y="188913"/>
            <a:ext cx="799129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sz="2800" b="1" u="sng" dirty="0" err="1" smtClean="0">
                <a:solidFill>
                  <a:srgbClr val="372517"/>
                </a:solidFill>
                <a:latin typeface="Verdana" pitchFamily="34" charset="0"/>
              </a:rPr>
              <a:t>Constructing</a:t>
            </a:r>
            <a:r>
              <a:rPr lang="fr-FR" sz="2800" b="1" u="sng" dirty="0" smtClean="0">
                <a:solidFill>
                  <a:srgbClr val="372517"/>
                </a:solidFill>
                <a:latin typeface="Verdana" pitchFamily="34" charset="0"/>
              </a:rPr>
              <a:t> </a:t>
            </a:r>
            <a:r>
              <a:rPr lang="fr-FR" sz="2800" b="1" u="sng" dirty="0" err="1" smtClean="0">
                <a:solidFill>
                  <a:srgbClr val="372517"/>
                </a:solidFill>
                <a:latin typeface="Verdana" pitchFamily="34" charset="0"/>
              </a:rPr>
              <a:t>Harmonic</a:t>
            </a:r>
            <a:r>
              <a:rPr lang="fr-FR" sz="2800" b="1" u="sng" dirty="0" smtClean="0">
                <a:solidFill>
                  <a:srgbClr val="372517"/>
                </a:solidFill>
                <a:latin typeface="Verdana" pitchFamily="34" charset="0"/>
              </a:rPr>
              <a:t> </a:t>
            </a:r>
            <a:r>
              <a:rPr lang="fr-FR" sz="2800" b="1" u="sng" dirty="0" err="1" smtClean="0">
                <a:solidFill>
                  <a:srgbClr val="372517"/>
                </a:solidFill>
                <a:latin typeface="Verdana" pitchFamily="34" charset="0"/>
              </a:rPr>
              <a:t>Conjugates</a:t>
            </a:r>
            <a:r>
              <a:rPr lang="fr-FR" sz="2800" b="1" u="sng" dirty="0" smtClean="0">
                <a:solidFill>
                  <a:srgbClr val="372517"/>
                </a:solidFill>
                <a:latin typeface="Verdana" pitchFamily="34" charset="0"/>
              </a:rPr>
              <a:t> (1)</a:t>
            </a:r>
            <a:endParaRPr lang="fr-FR" sz="2800" u="sng" dirty="0">
              <a:solidFill>
                <a:srgbClr val="372517"/>
              </a:solidFill>
            </a:endParaRP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2987675" y="908050"/>
            <a:ext cx="5688013" cy="4751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79999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0" tIns="180000" rIns="180000" bIns="18000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just" eaLnBrk="1" hangingPunct="1">
              <a:buFont typeface="Arial" pitchFamily="34" charset="0"/>
              <a:buChar char="•"/>
            </a:pPr>
            <a:r>
              <a:rPr lang="fr-FR" sz="2000" b="1" dirty="0" err="1" smtClean="0">
                <a:solidFill>
                  <a:srgbClr val="372517"/>
                </a:solidFill>
                <a:latin typeface="Verdana" pitchFamily="34" charset="0"/>
              </a:rPr>
              <a:t>We</a:t>
            </a:r>
            <a:r>
              <a:rPr lang="fr-FR" sz="2000" b="1" dirty="0" smtClean="0">
                <a:solidFill>
                  <a:srgbClr val="372517"/>
                </a:solidFill>
                <a:latin typeface="Verdana" pitchFamily="34" charset="0"/>
              </a:rPr>
              <a:t> have points A and B </a:t>
            </a:r>
            <a:r>
              <a:rPr lang="fr-FR" sz="2000" b="1" dirty="0" err="1" smtClean="0">
                <a:solidFill>
                  <a:srgbClr val="372517"/>
                </a:solidFill>
                <a:latin typeface="Verdana" pitchFamily="34" charset="0"/>
              </a:rPr>
              <a:t>fixed</a:t>
            </a:r>
            <a:r>
              <a:rPr lang="fr-FR" sz="2000" b="1" dirty="0" smtClean="0">
                <a:solidFill>
                  <a:srgbClr val="372517"/>
                </a:solidFill>
                <a:latin typeface="Verdana" pitchFamily="34" charset="0"/>
              </a:rPr>
              <a:t>, and have in </a:t>
            </a:r>
            <a:r>
              <a:rPr lang="fr-FR" sz="2000" b="1" dirty="0" err="1" smtClean="0">
                <a:solidFill>
                  <a:srgbClr val="372517"/>
                </a:solidFill>
                <a:latin typeface="Verdana" pitchFamily="34" charset="0"/>
              </a:rPr>
              <a:t>mind</a:t>
            </a:r>
            <a:r>
              <a:rPr lang="fr-FR" sz="2000" b="1" dirty="0" smtClean="0">
                <a:solidFill>
                  <a:srgbClr val="372517"/>
                </a:solidFill>
                <a:latin typeface="Verdana" pitchFamily="34" charset="0"/>
              </a:rPr>
              <a:t> </a:t>
            </a:r>
            <a:r>
              <a:rPr lang="fr-FR" sz="2000" b="1" dirty="0" err="1" smtClean="0">
                <a:solidFill>
                  <a:srgbClr val="372517"/>
                </a:solidFill>
                <a:latin typeface="Verdana" pitchFamily="34" charset="0"/>
              </a:rPr>
              <a:t>some</a:t>
            </a:r>
            <a:r>
              <a:rPr lang="fr-FR" sz="2000" b="1" dirty="0" smtClean="0">
                <a:solidFill>
                  <a:srgbClr val="372517"/>
                </a:solidFill>
                <a:latin typeface="Verdana" pitchFamily="34" charset="0"/>
              </a:rPr>
              <a:t> </a:t>
            </a:r>
            <a:r>
              <a:rPr lang="fr-FR" sz="2000" b="1" dirty="0" err="1" smtClean="0">
                <a:solidFill>
                  <a:srgbClr val="372517"/>
                </a:solidFill>
                <a:latin typeface="Verdana" pitchFamily="34" charset="0"/>
              </a:rPr>
              <a:t>number</a:t>
            </a:r>
            <a:r>
              <a:rPr lang="fr-FR" sz="2000" b="1" dirty="0" smtClean="0">
                <a:solidFill>
                  <a:srgbClr val="372517"/>
                </a:solidFill>
                <a:latin typeface="Verdana" pitchFamily="34" charset="0"/>
              </a:rPr>
              <a:t> k.</a:t>
            </a:r>
          </a:p>
          <a:p>
            <a:pPr marL="342900" indent="-342900" algn="just" eaLnBrk="1" hangingPunct="1">
              <a:buFont typeface="Arial" pitchFamily="34" charset="0"/>
              <a:buChar char="•"/>
            </a:pPr>
            <a:r>
              <a:rPr lang="fr-FR" sz="2000" b="1" dirty="0" err="1" smtClean="0">
                <a:solidFill>
                  <a:srgbClr val="372517"/>
                </a:solidFill>
                <a:latin typeface="Verdana" pitchFamily="34" charset="0"/>
              </a:rPr>
              <a:t>We</a:t>
            </a:r>
            <a:r>
              <a:rPr lang="fr-FR" sz="2000" b="1" dirty="0" smtClean="0">
                <a:solidFill>
                  <a:srgbClr val="372517"/>
                </a:solidFill>
                <a:latin typeface="Verdana" pitchFamily="34" charset="0"/>
              </a:rPr>
              <a:t> </a:t>
            </a:r>
            <a:r>
              <a:rPr lang="fr-FR" sz="2000" b="1" dirty="0" err="1" smtClean="0">
                <a:solidFill>
                  <a:srgbClr val="372517"/>
                </a:solidFill>
                <a:latin typeface="Verdana" pitchFamily="34" charset="0"/>
              </a:rPr>
              <a:t>want</a:t>
            </a:r>
            <a:r>
              <a:rPr lang="fr-FR" sz="2000" b="1" dirty="0" smtClean="0">
                <a:solidFill>
                  <a:srgbClr val="372517"/>
                </a:solidFill>
                <a:latin typeface="Verdana" pitchFamily="34" charset="0"/>
              </a:rPr>
              <a:t> a point P </a:t>
            </a:r>
            <a:r>
              <a:rPr lang="fr-FR" sz="2000" b="1" dirty="0" err="1" smtClean="0">
                <a:solidFill>
                  <a:srgbClr val="372517"/>
                </a:solidFill>
                <a:latin typeface="Verdana" pitchFamily="34" charset="0"/>
              </a:rPr>
              <a:t>such</a:t>
            </a:r>
            <a:r>
              <a:rPr lang="fr-FR" sz="2000" b="1" dirty="0" smtClean="0">
                <a:solidFill>
                  <a:srgbClr val="372517"/>
                </a:solidFill>
                <a:latin typeface="Verdana" pitchFamily="34" charset="0"/>
              </a:rPr>
              <a:t> </a:t>
            </a:r>
            <a:r>
              <a:rPr lang="fr-FR" sz="2000" b="1" dirty="0" err="1" smtClean="0">
                <a:solidFill>
                  <a:srgbClr val="372517"/>
                </a:solidFill>
                <a:latin typeface="Verdana" pitchFamily="34" charset="0"/>
              </a:rPr>
              <a:t>that</a:t>
            </a:r>
            <a:r>
              <a:rPr lang="fr-FR" sz="2000" b="1" dirty="0" smtClean="0">
                <a:solidFill>
                  <a:srgbClr val="372517"/>
                </a:solidFill>
                <a:latin typeface="Verdana" pitchFamily="34" charset="0"/>
              </a:rPr>
              <a:t> AP </a:t>
            </a:r>
            <a:r>
              <a:rPr lang="fr-FR" sz="2000" b="1" dirty="0" err="1" smtClean="0">
                <a:solidFill>
                  <a:srgbClr val="372517"/>
                </a:solidFill>
                <a:latin typeface="Verdana" pitchFamily="34" charset="0"/>
              </a:rPr>
              <a:t>is</a:t>
            </a:r>
            <a:r>
              <a:rPr lang="fr-FR" sz="2000" b="1" dirty="0" smtClean="0">
                <a:solidFill>
                  <a:srgbClr val="372517"/>
                </a:solidFill>
                <a:latin typeface="Verdana" pitchFamily="34" charset="0"/>
              </a:rPr>
              <a:t> k times BP.</a:t>
            </a:r>
          </a:p>
          <a:p>
            <a:pPr marL="342900" indent="-342900" algn="just" eaLnBrk="1" hangingPunct="1">
              <a:buFont typeface="Arial" pitchFamily="34" charset="0"/>
              <a:buChar char="•"/>
            </a:pPr>
            <a:r>
              <a:rPr lang="fr-FR" sz="2000" b="1" dirty="0" err="1" smtClean="0">
                <a:solidFill>
                  <a:srgbClr val="372517"/>
                </a:solidFill>
                <a:latin typeface="Verdana" pitchFamily="34" charset="0"/>
              </a:rPr>
              <a:t>Draw</a:t>
            </a:r>
            <a:r>
              <a:rPr lang="fr-FR" sz="2000" b="1" dirty="0" smtClean="0">
                <a:solidFill>
                  <a:srgbClr val="372517"/>
                </a:solidFill>
                <a:latin typeface="Verdana" pitchFamily="34" charset="0"/>
              </a:rPr>
              <a:t> a </a:t>
            </a:r>
            <a:r>
              <a:rPr lang="fr-FR" sz="2000" b="1" dirty="0" err="1" smtClean="0">
                <a:solidFill>
                  <a:srgbClr val="372517"/>
                </a:solidFill>
                <a:latin typeface="Verdana" pitchFamily="34" charset="0"/>
              </a:rPr>
              <a:t>circle</a:t>
            </a:r>
            <a:r>
              <a:rPr lang="fr-FR" sz="2000" b="1" dirty="0" smtClean="0">
                <a:solidFill>
                  <a:srgbClr val="372517"/>
                </a:solidFill>
                <a:latin typeface="Verdana" pitchFamily="34" charset="0"/>
              </a:rPr>
              <a:t> of </a:t>
            </a:r>
            <a:r>
              <a:rPr lang="fr-FR" sz="2000" b="1" dirty="0" err="1" smtClean="0">
                <a:solidFill>
                  <a:srgbClr val="372517"/>
                </a:solidFill>
                <a:latin typeface="Verdana" pitchFamily="34" charset="0"/>
              </a:rPr>
              <a:t>any</a:t>
            </a:r>
            <a:r>
              <a:rPr lang="fr-FR" sz="2000" b="1" dirty="0" smtClean="0">
                <a:solidFill>
                  <a:srgbClr val="372517"/>
                </a:solidFill>
                <a:latin typeface="Verdana" pitchFamily="34" charset="0"/>
              </a:rPr>
              <a:t> </a:t>
            </a:r>
            <a:r>
              <a:rPr lang="fr-FR" sz="2000" b="1" dirty="0" err="1" smtClean="0">
                <a:solidFill>
                  <a:srgbClr val="372517"/>
                </a:solidFill>
                <a:latin typeface="Verdana" pitchFamily="34" charset="0"/>
              </a:rPr>
              <a:t>length</a:t>
            </a:r>
            <a:r>
              <a:rPr lang="fr-FR" sz="2000" b="1" dirty="0" smtClean="0">
                <a:solidFill>
                  <a:srgbClr val="372517"/>
                </a:solidFill>
                <a:latin typeface="Verdana" pitchFamily="34" charset="0"/>
              </a:rPr>
              <a:t> </a:t>
            </a:r>
            <a:r>
              <a:rPr lang="fr-FR" sz="2000" b="1" dirty="0" err="1" smtClean="0">
                <a:solidFill>
                  <a:srgbClr val="372517"/>
                </a:solidFill>
                <a:latin typeface="Verdana" pitchFamily="34" charset="0"/>
              </a:rPr>
              <a:t>around</a:t>
            </a:r>
            <a:r>
              <a:rPr lang="fr-FR" sz="2000" b="1" dirty="0" smtClean="0">
                <a:solidFill>
                  <a:srgbClr val="372517"/>
                </a:solidFill>
                <a:latin typeface="Verdana" pitchFamily="34" charset="0"/>
              </a:rPr>
              <a:t> B.</a:t>
            </a:r>
          </a:p>
          <a:p>
            <a:pPr marL="342900" indent="-342900" algn="just" eaLnBrk="1" hangingPunct="1">
              <a:buFont typeface="Arial" pitchFamily="34" charset="0"/>
              <a:buChar char="•"/>
            </a:pPr>
            <a:r>
              <a:rPr lang="fr-FR" sz="2000" b="1" dirty="0" err="1" smtClean="0">
                <a:solidFill>
                  <a:srgbClr val="372517"/>
                </a:solidFill>
                <a:latin typeface="Verdana" pitchFamily="34" charset="0"/>
              </a:rPr>
              <a:t>Then</a:t>
            </a:r>
            <a:r>
              <a:rPr lang="fr-FR" sz="2000" b="1" dirty="0">
                <a:solidFill>
                  <a:srgbClr val="372517"/>
                </a:solidFill>
                <a:latin typeface="Verdana" pitchFamily="34" charset="0"/>
              </a:rPr>
              <a:t> </a:t>
            </a:r>
            <a:r>
              <a:rPr lang="fr-FR" sz="2000" b="1" dirty="0" err="1" smtClean="0">
                <a:solidFill>
                  <a:srgbClr val="372517"/>
                </a:solidFill>
                <a:latin typeface="Verdana" pitchFamily="34" charset="0"/>
              </a:rPr>
              <a:t>draw</a:t>
            </a:r>
            <a:r>
              <a:rPr lang="fr-FR" sz="2000" b="1" dirty="0" smtClean="0">
                <a:solidFill>
                  <a:srgbClr val="372517"/>
                </a:solidFill>
                <a:latin typeface="Verdana" pitchFamily="34" charset="0"/>
              </a:rPr>
              <a:t> a </a:t>
            </a:r>
            <a:r>
              <a:rPr lang="fr-FR" sz="2000" b="1" dirty="0" err="1" smtClean="0">
                <a:solidFill>
                  <a:srgbClr val="372517"/>
                </a:solidFill>
                <a:latin typeface="Verdana" pitchFamily="34" charset="0"/>
              </a:rPr>
              <a:t>circle</a:t>
            </a:r>
            <a:r>
              <a:rPr lang="fr-FR" sz="2000" b="1" dirty="0" smtClean="0">
                <a:solidFill>
                  <a:srgbClr val="372517"/>
                </a:solidFill>
                <a:latin typeface="Verdana" pitchFamily="34" charset="0"/>
              </a:rPr>
              <a:t> k times as long </a:t>
            </a:r>
            <a:r>
              <a:rPr lang="fr-FR" sz="2000" b="1" dirty="0" err="1" smtClean="0">
                <a:solidFill>
                  <a:srgbClr val="372517"/>
                </a:solidFill>
                <a:latin typeface="Verdana" pitchFamily="34" charset="0"/>
              </a:rPr>
              <a:t>around</a:t>
            </a:r>
            <a:r>
              <a:rPr lang="fr-FR" sz="2000" b="1" dirty="0" smtClean="0">
                <a:solidFill>
                  <a:srgbClr val="372517"/>
                </a:solidFill>
                <a:latin typeface="Verdana" pitchFamily="34" charset="0"/>
              </a:rPr>
              <a:t> A.</a:t>
            </a:r>
          </a:p>
          <a:p>
            <a:pPr marL="342900" indent="-342900" algn="just" eaLnBrk="1" hangingPunct="1">
              <a:buFont typeface="Arial" pitchFamily="34" charset="0"/>
              <a:buChar char="•"/>
            </a:pPr>
            <a:r>
              <a:rPr lang="fr-FR" sz="2000" b="1" dirty="0" err="1" smtClean="0">
                <a:solidFill>
                  <a:srgbClr val="372517"/>
                </a:solidFill>
                <a:latin typeface="Verdana" pitchFamily="34" charset="0"/>
              </a:rPr>
              <a:t>Their</a:t>
            </a:r>
            <a:r>
              <a:rPr lang="fr-FR" sz="2000" b="1" dirty="0" smtClean="0">
                <a:solidFill>
                  <a:srgbClr val="372517"/>
                </a:solidFill>
                <a:latin typeface="Verdana" pitchFamily="34" charset="0"/>
              </a:rPr>
              <a:t> intersection </a:t>
            </a:r>
            <a:r>
              <a:rPr lang="fr-FR" sz="2000" b="1" dirty="0" err="1" smtClean="0">
                <a:solidFill>
                  <a:srgbClr val="372517"/>
                </a:solidFill>
                <a:latin typeface="Verdana" pitchFamily="34" charset="0"/>
              </a:rPr>
              <a:t>is</a:t>
            </a:r>
            <a:r>
              <a:rPr lang="fr-FR" sz="2000" b="1" dirty="0" smtClean="0">
                <a:solidFill>
                  <a:srgbClr val="372517"/>
                </a:solidFill>
                <a:latin typeface="Verdana" pitchFamily="34" charset="0"/>
              </a:rPr>
              <a:t> a </a:t>
            </a:r>
            <a:r>
              <a:rPr lang="fr-FR" sz="2000" b="1" dirty="0" err="1" smtClean="0">
                <a:solidFill>
                  <a:srgbClr val="372517"/>
                </a:solidFill>
                <a:latin typeface="Verdana" pitchFamily="34" charset="0"/>
              </a:rPr>
              <a:t>suitable</a:t>
            </a:r>
            <a:r>
              <a:rPr lang="fr-FR" sz="2000" b="1" dirty="0" smtClean="0">
                <a:solidFill>
                  <a:srgbClr val="372517"/>
                </a:solidFill>
                <a:latin typeface="Verdana" pitchFamily="34" charset="0"/>
              </a:rPr>
              <a:t> P, if </a:t>
            </a:r>
            <a:r>
              <a:rPr lang="fr-FR" sz="2000" b="1" dirty="0" err="1" smtClean="0">
                <a:solidFill>
                  <a:srgbClr val="372517"/>
                </a:solidFill>
                <a:latin typeface="Verdana" pitchFamily="34" charset="0"/>
              </a:rPr>
              <a:t>they</a:t>
            </a:r>
            <a:r>
              <a:rPr lang="fr-FR" sz="2000" b="1" dirty="0" smtClean="0">
                <a:solidFill>
                  <a:srgbClr val="372517"/>
                </a:solidFill>
                <a:latin typeface="Verdana" pitchFamily="34" charset="0"/>
              </a:rPr>
              <a:t> </a:t>
            </a:r>
            <a:r>
              <a:rPr lang="fr-FR" sz="2000" b="1" dirty="0" err="1" smtClean="0">
                <a:solidFill>
                  <a:srgbClr val="372517"/>
                </a:solidFill>
                <a:latin typeface="Verdana" pitchFamily="34" charset="0"/>
              </a:rPr>
              <a:t>intersect</a:t>
            </a:r>
            <a:r>
              <a:rPr lang="fr-FR" sz="2000" b="1" dirty="0" smtClean="0">
                <a:solidFill>
                  <a:srgbClr val="372517"/>
                </a:solidFill>
                <a:latin typeface="Verdana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44018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323850" y="188913"/>
            <a:ext cx="799129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sz="2800" b="1" u="sng" dirty="0" err="1" smtClean="0">
                <a:solidFill>
                  <a:srgbClr val="372517"/>
                </a:solidFill>
                <a:latin typeface="Verdana" pitchFamily="34" charset="0"/>
              </a:rPr>
              <a:t>Constructing</a:t>
            </a:r>
            <a:r>
              <a:rPr lang="fr-FR" sz="2800" b="1" u="sng" dirty="0" smtClean="0">
                <a:solidFill>
                  <a:srgbClr val="372517"/>
                </a:solidFill>
                <a:latin typeface="Verdana" pitchFamily="34" charset="0"/>
              </a:rPr>
              <a:t> </a:t>
            </a:r>
            <a:r>
              <a:rPr lang="fr-FR" sz="2800" b="1" u="sng" dirty="0" err="1" smtClean="0">
                <a:solidFill>
                  <a:srgbClr val="372517"/>
                </a:solidFill>
                <a:latin typeface="Verdana" pitchFamily="34" charset="0"/>
              </a:rPr>
              <a:t>Harmonic</a:t>
            </a:r>
            <a:r>
              <a:rPr lang="fr-FR" sz="2800" b="1" u="sng" dirty="0" smtClean="0">
                <a:solidFill>
                  <a:srgbClr val="372517"/>
                </a:solidFill>
                <a:latin typeface="Verdana" pitchFamily="34" charset="0"/>
              </a:rPr>
              <a:t> </a:t>
            </a:r>
            <a:r>
              <a:rPr lang="fr-FR" sz="2800" b="1" u="sng" dirty="0" err="1" smtClean="0">
                <a:solidFill>
                  <a:srgbClr val="372517"/>
                </a:solidFill>
                <a:latin typeface="Verdana" pitchFamily="34" charset="0"/>
              </a:rPr>
              <a:t>Conjugates</a:t>
            </a:r>
            <a:r>
              <a:rPr lang="fr-FR" sz="2800" b="1" u="sng" dirty="0" smtClean="0">
                <a:solidFill>
                  <a:srgbClr val="372517"/>
                </a:solidFill>
                <a:latin typeface="Verdana" pitchFamily="34" charset="0"/>
              </a:rPr>
              <a:t> (2)</a:t>
            </a:r>
            <a:endParaRPr lang="fr-FR" sz="2800" u="sng" dirty="0">
              <a:solidFill>
                <a:srgbClr val="372517"/>
              </a:solidFill>
            </a:endParaRP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2987675" y="908050"/>
            <a:ext cx="5688013" cy="4751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79999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0" tIns="180000" rIns="180000" bIns="18000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just" eaLnBrk="1" hangingPunct="1">
              <a:buFont typeface="Arial" pitchFamily="34" charset="0"/>
              <a:buChar char="•"/>
            </a:pPr>
            <a:r>
              <a:rPr lang="fr-FR" sz="2000" b="1" dirty="0" err="1" smtClean="0">
                <a:solidFill>
                  <a:srgbClr val="372517"/>
                </a:solidFill>
                <a:latin typeface="Verdana" pitchFamily="34" charset="0"/>
              </a:rPr>
              <a:t>We</a:t>
            </a:r>
            <a:r>
              <a:rPr lang="fr-FR" sz="2000" b="1" dirty="0" smtClean="0">
                <a:solidFill>
                  <a:srgbClr val="372517"/>
                </a:solidFill>
                <a:latin typeface="Verdana" pitchFamily="34" charset="0"/>
              </a:rPr>
              <a:t> have a point P </a:t>
            </a:r>
            <a:r>
              <a:rPr lang="fr-FR" sz="2000" b="1" dirty="0" err="1" smtClean="0">
                <a:solidFill>
                  <a:srgbClr val="372517"/>
                </a:solidFill>
                <a:latin typeface="Verdana" pitchFamily="34" charset="0"/>
              </a:rPr>
              <a:t>now</a:t>
            </a:r>
            <a:r>
              <a:rPr lang="fr-FR" sz="2000" b="1" dirty="0" smtClean="0">
                <a:solidFill>
                  <a:srgbClr val="372517"/>
                </a:solidFill>
                <a:latin typeface="Verdana" pitchFamily="34" charset="0"/>
              </a:rPr>
              <a:t>.</a:t>
            </a:r>
          </a:p>
          <a:p>
            <a:pPr marL="342900" indent="-342900" algn="just" eaLnBrk="1" hangingPunct="1">
              <a:buFont typeface="Arial" pitchFamily="34" charset="0"/>
              <a:buChar char="•"/>
            </a:pPr>
            <a:r>
              <a:rPr lang="fr-FR" sz="2000" b="1" dirty="0" err="1" smtClean="0">
                <a:solidFill>
                  <a:srgbClr val="372517"/>
                </a:solidFill>
                <a:latin typeface="Verdana" pitchFamily="34" charset="0"/>
              </a:rPr>
              <a:t>Draw</a:t>
            </a:r>
            <a:r>
              <a:rPr lang="fr-FR" sz="2000" b="1" dirty="0" smtClean="0">
                <a:solidFill>
                  <a:srgbClr val="372517"/>
                </a:solidFill>
                <a:latin typeface="Verdana" pitchFamily="34" charset="0"/>
              </a:rPr>
              <a:t> the </a:t>
            </a:r>
            <a:r>
              <a:rPr lang="fr-FR" sz="2000" b="1" dirty="0" err="1" smtClean="0">
                <a:solidFill>
                  <a:srgbClr val="372517"/>
                </a:solidFill>
                <a:latin typeface="Verdana" pitchFamily="34" charset="0"/>
              </a:rPr>
              <a:t>internal</a:t>
            </a:r>
            <a:r>
              <a:rPr lang="fr-FR" sz="2000" b="1" dirty="0" smtClean="0">
                <a:solidFill>
                  <a:srgbClr val="372517"/>
                </a:solidFill>
                <a:latin typeface="Verdana" pitchFamily="34" charset="0"/>
              </a:rPr>
              <a:t> </a:t>
            </a:r>
            <a:r>
              <a:rPr lang="fr-FR" sz="2000" b="1" dirty="0" err="1" smtClean="0">
                <a:solidFill>
                  <a:srgbClr val="372517"/>
                </a:solidFill>
                <a:latin typeface="Verdana" pitchFamily="34" charset="0"/>
              </a:rPr>
              <a:t>bisector</a:t>
            </a:r>
            <a:r>
              <a:rPr lang="fr-FR" sz="2000" b="1" dirty="0" smtClean="0">
                <a:solidFill>
                  <a:srgbClr val="372517"/>
                </a:solidFill>
                <a:latin typeface="Verdana" pitchFamily="34" charset="0"/>
              </a:rPr>
              <a:t> of P and let C </a:t>
            </a:r>
            <a:r>
              <a:rPr lang="fr-FR" sz="2000" b="1" dirty="0" err="1" smtClean="0">
                <a:solidFill>
                  <a:srgbClr val="372517"/>
                </a:solidFill>
                <a:latin typeface="Verdana" pitchFamily="34" charset="0"/>
              </a:rPr>
              <a:t>be</a:t>
            </a:r>
            <a:r>
              <a:rPr lang="fr-FR" sz="2000" b="1" dirty="0" smtClean="0">
                <a:solidFill>
                  <a:srgbClr val="372517"/>
                </a:solidFill>
                <a:latin typeface="Verdana" pitchFamily="34" charset="0"/>
              </a:rPr>
              <a:t> the intersection </a:t>
            </a:r>
            <a:r>
              <a:rPr lang="fr-FR" sz="2000" b="1" dirty="0" err="1" smtClean="0">
                <a:solidFill>
                  <a:srgbClr val="372517"/>
                </a:solidFill>
                <a:latin typeface="Verdana" pitchFamily="34" charset="0"/>
              </a:rPr>
              <a:t>with</a:t>
            </a:r>
            <a:r>
              <a:rPr lang="fr-FR" sz="2000" b="1" dirty="0" smtClean="0">
                <a:solidFill>
                  <a:srgbClr val="372517"/>
                </a:solidFill>
                <a:latin typeface="Verdana" pitchFamily="34" charset="0"/>
              </a:rPr>
              <a:t> AB.</a:t>
            </a:r>
          </a:p>
          <a:p>
            <a:pPr marL="342900" indent="-342900" algn="just" eaLnBrk="1" hangingPunct="1">
              <a:buFont typeface="Arial" pitchFamily="34" charset="0"/>
              <a:buChar char="•"/>
            </a:pPr>
            <a:r>
              <a:rPr lang="fr-FR" sz="2000" b="1" dirty="0" err="1" smtClean="0">
                <a:solidFill>
                  <a:srgbClr val="372517"/>
                </a:solidFill>
                <a:latin typeface="Verdana" pitchFamily="34" charset="0"/>
              </a:rPr>
              <a:t>Draw</a:t>
            </a:r>
            <a:r>
              <a:rPr lang="fr-FR" sz="2000" b="1" dirty="0" smtClean="0">
                <a:solidFill>
                  <a:srgbClr val="372517"/>
                </a:solidFill>
                <a:latin typeface="Verdana" pitchFamily="34" charset="0"/>
              </a:rPr>
              <a:t> the </a:t>
            </a:r>
            <a:r>
              <a:rPr lang="fr-FR" sz="2000" b="1" dirty="0" err="1" smtClean="0">
                <a:solidFill>
                  <a:srgbClr val="372517"/>
                </a:solidFill>
                <a:latin typeface="Verdana" pitchFamily="34" charset="0"/>
              </a:rPr>
              <a:t>external</a:t>
            </a:r>
            <a:r>
              <a:rPr lang="fr-FR" sz="2000" b="1" dirty="0" smtClean="0">
                <a:solidFill>
                  <a:srgbClr val="372517"/>
                </a:solidFill>
                <a:latin typeface="Verdana" pitchFamily="34" charset="0"/>
              </a:rPr>
              <a:t> </a:t>
            </a:r>
            <a:r>
              <a:rPr lang="fr-FR" sz="2000" b="1" dirty="0" err="1" smtClean="0">
                <a:solidFill>
                  <a:srgbClr val="372517"/>
                </a:solidFill>
                <a:latin typeface="Verdana" pitchFamily="34" charset="0"/>
              </a:rPr>
              <a:t>bisector</a:t>
            </a:r>
            <a:r>
              <a:rPr lang="fr-FR" sz="2000" b="1" dirty="0" smtClean="0">
                <a:solidFill>
                  <a:srgbClr val="372517"/>
                </a:solidFill>
                <a:latin typeface="Verdana" pitchFamily="34" charset="0"/>
              </a:rPr>
              <a:t> of P and let D </a:t>
            </a:r>
            <a:r>
              <a:rPr lang="fr-FR" sz="2000" b="1" dirty="0" err="1" smtClean="0">
                <a:solidFill>
                  <a:srgbClr val="372517"/>
                </a:solidFill>
                <a:latin typeface="Verdana" pitchFamily="34" charset="0"/>
              </a:rPr>
              <a:t>be</a:t>
            </a:r>
            <a:r>
              <a:rPr lang="fr-FR" sz="2000" b="1" dirty="0" smtClean="0">
                <a:solidFill>
                  <a:srgbClr val="372517"/>
                </a:solidFill>
                <a:latin typeface="Verdana" pitchFamily="34" charset="0"/>
              </a:rPr>
              <a:t> the intersection.</a:t>
            </a:r>
          </a:p>
          <a:p>
            <a:pPr marL="342900" indent="-342900" algn="just" eaLnBrk="1" hangingPunct="1">
              <a:buFont typeface="Arial" pitchFamily="34" charset="0"/>
              <a:buChar char="•"/>
            </a:pPr>
            <a:r>
              <a:rPr lang="fr-FR" sz="2000" b="1" dirty="0" smtClean="0">
                <a:solidFill>
                  <a:srgbClr val="372517"/>
                </a:solidFill>
                <a:latin typeface="Verdana" pitchFamily="34" charset="0"/>
              </a:rPr>
              <a:t>AB and CD are </a:t>
            </a:r>
            <a:r>
              <a:rPr lang="fr-FR" sz="2000" b="1" dirty="0" err="1" smtClean="0">
                <a:solidFill>
                  <a:srgbClr val="372517"/>
                </a:solidFill>
                <a:latin typeface="Verdana" pitchFamily="34" charset="0"/>
              </a:rPr>
              <a:t>harmonic</a:t>
            </a:r>
            <a:r>
              <a:rPr lang="fr-FR" sz="2000" b="1" dirty="0" smtClean="0">
                <a:solidFill>
                  <a:srgbClr val="372517"/>
                </a:solidFill>
                <a:latin typeface="Verdana" pitchFamily="34" charset="0"/>
              </a:rPr>
              <a:t> </a:t>
            </a:r>
            <a:r>
              <a:rPr lang="fr-FR" sz="2000" b="1" dirty="0" err="1" smtClean="0">
                <a:solidFill>
                  <a:srgbClr val="372517"/>
                </a:solidFill>
                <a:latin typeface="Verdana" pitchFamily="34" charset="0"/>
              </a:rPr>
              <a:t>conjugates</a:t>
            </a:r>
            <a:r>
              <a:rPr lang="fr-FR" sz="2000" b="1" dirty="0" smtClean="0">
                <a:solidFill>
                  <a:srgbClr val="372517"/>
                </a:solidFill>
                <a:latin typeface="Verdana" pitchFamily="34" charset="0"/>
              </a:rPr>
              <a:t>!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3789040"/>
            <a:ext cx="4208396" cy="1870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1393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323850" y="188913"/>
            <a:ext cx="799129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sz="2800" b="1" u="sng" dirty="0" err="1" smtClean="0">
                <a:solidFill>
                  <a:srgbClr val="372517"/>
                </a:solidFill>
                <a:latin typeface="Verdana" pitchFamily="34" charset="0"/>
              </a:rPr>
              <a:t>Constructing</a:t>
            </a:r>
            <a:r>
              <a:rPr lang="fr-FR" sz="2800" b="1" u="sng" dirty="0" smtClean="0">
                <a:solidFill>
                  <a:srgbClr val="372517"/>
                </a:solidFill>
                <a:latin typeface="Verdana" pitchFamily="34" charset="0"/>
              </a:rPr>
              <a:t> </a:t>
            </a:r>
            <a:r>
              <a:rPr lang="fr-FR" sz="2800" b="1" u="sng" dirty="0" err="1" smtClean="0">
                <a:solidFill>
                  <a:srgbClr val="372517"/>
                </a:solidFill>
                <a:latin typeface="Verdana" pitchFamily="34" charset="0"/>
              </a:rPr>
              <a:t>Harmonic</a:t>
            </a:r>
            <a:r>
              <a:rPr lang="fr-FR" sz="2800" b="1" u="sng" dirty="0" smtClean="0">
                <a:solidFill>
                  <a:srgbClr val="372517"/>
                </a:solidFill>
                <a:latin typeface="Verdana" pitchFamily="34" charset="0"/>
              </a:rPr>
              <a:t> </a:t>
            </a:r>
            <a:r>
              <a:rPr lang="fr-FR" sz="2800" b="1" u="sng" dirty="0" err="1" smtClean="0">
                <a:solidFill>
                  <a:srgbClr val="372517"/>
                </a:solidFill>
                <a:latin typeface="Verdana" pitchFamily="34" charset="0"/>
              </a:rPr>
              <a:t>Conjugates</a:t>
            </a:r>
            <a:r>
              <a:rPr lang="fr-FR" sz="2800" b="1" u="sng" dirty="0" smtClean="0">
                <a:solidFill>
                  <a:srgbClr val="372517"/>
                </a:solidFill>
                <a:latin typeface="Verdana" pitchFamily="34" charset="0"/>
              </a:rPr>
              <a:t> (3)</a:t>
            </a:r>
            <a:endParaRPr lang="fr-FR" sz="2800" u="sng" dirty="0">
              <a:solidFill>
                <a:srgbClr val="372517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99" name="Text Box 3"/>
              <p:cNvSpPr txBox="1">
                <a:spLocks noChangeArrowheads="1"/>
              </p:cNvSpPr>
              <p:nvPr/>
            </p:nvSpPr>
            <p:spPr bwMode="auto">
              <a:xfrm>
                <a:off x="2987675" y="908050"/>
                <a:ext cx="5688013" cy="4751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bg1">
                        <a:alpha val="79999"/>
                      </a:schemeClr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180000" tIns="180000" rIns="180000" bIns="18000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marL="342900" indent="-342900" algn="just" eaLnBrk="1" hangingPunct="1">
                  <a:buFont typeface="Arial" pitchFamily="34" charset="0"/>
                  <a:buChar char="•"/>
                </a:pPr>
                <a:r>
                  <a:rPr lang="fr-FR" sz="2000" b="1" dirty="0" smtClean="0">
                    <a:solidFill>
                      <a:srgbClr val="372517"/>
                    </a:solidFill>
                    <a:latin typeface="Verdana" pitchFamily="34" charset="0"/>
                  </a:rPr>
                  <a:t>Now </a:t>
                </a:r>
                <a:r>
                  <a:rPr lang="fr-FR" sz="2000" b="1" dirty="0" err="1" smtClean="0">
                    <a:solidFill>
                      <a:srgbClr val="372517"/>
                    </a:solidFill>
                    <a:latin typeface="Verdana" pitchFamily="34" charset="0"/>
                  </a:rPr>
                  <a:t>does</a:t>
                </a:r>
                <a:r>
                  <a:rPr lang="fr-FR" sz="2000" b="1" dirty="0" smtClean="0">
                    <a:solidFill>
                      <a:srgbClr val="372517"/>
                    </a:solidFill>
                    <a:latin typeface="Verdana" pitchFamily="34" charset="0"/>
                  </a:rPr>
                  <a:t> </a:t>
                </a:r>
                <a:r>
                  <a:rPr lang="fr-FR" sz="2000" b="1" dirty="0" err="1" smtClean="0">
                    <a:solidFill>
                      <a:srgbClr val="372517"/>
                    </a:solidFill>
                    <a:latin typeface="Verdana" pitchFamily="34" charset="0"/>
                  </a:rPr>
                  <a:t>this</a:t>
                </a:r>
                <a:r>
                  <a:rPr lang="fr-FR" sz="2000" b="1" dirty="0" smtClean="0">
                    <a:solidFill>
                      <a:srgbClr val="372517"/>
                    </a:solidFill>
                    <a:latin typeface="Verdana" pitchFamily="34" charset="0"/>
                  </a:rPr>
                  <a:t> </a:t>
                </a:r>
                <a:r>
                  <a:rPr lang="fr-FR" sz="2000" b="1" dirty="0" err="1" smtClean="0">
                    <a:solidFill>
                      <a:srgbClr val="372517"/>
                    </a:solidFill>
                    <a:latin typeface="Verdana" pitchFamily="34" charset="0"/>
                  </a:rPr>
                  <a:t>actually</a:t>
                </a:r>
                <a:r>
                  <a:rPr lang="fr-FR" sz="2000" b="1" dirty="0" smtClean="0">
                    <a:solidFill>
                      <a:srgbClr val="372517"/>
                    </a:solidFill>
                    <a:latin typeface="Verdana" pitchFamily="34" charset="0"/>
                  </a:rPr>
                  <a:t> </a:t>
                </a:r>
                <a:r>
                  <a:rPr lang="fr-FR" sz="2000" b="1" dirty="0" err="1" smtClean="0">
                    <a:solidFill>
                      <a:srgbClr val="372517"/>
                    </a:solidFill>
                    <a:latin typeface="Verdana" pitchFamily="34" charset="0"/>
                  </a:rPr>
                  <a:t>work</a:t>
                </a:r>
                <a:r>
                  <a:rPr lang="fr-FR" sz="2000" b="1" dirty="0" smtClean="0">
                    <a:solidFill>
                      <a:srgbClr val="372517"/>
                    </a:solidFill>
                    <a:latin typeface="Verdana" pitchFamily="34" charset="0"/>
                  </a:rPr>
                  <a:t>?</a:t>
                </a:r>
              </a:p>
              <a:p>
                <a:pPr marL="342900" indent="-342900" algn="just" eaLnBrk="1" hangingPunct="1">
                  <a:buFont typeface="Arial" pitchFamily="34" charset="0"/>
                  <a:buChar char="•"/>
                </a:pPr>
                <a:r>
                  <a:rPr lang="fr-FR" sz="2000" b="1" dirty="0" smtClean="0">
                    <a:solidFill>
                      <a:srgbClr val="372517"/>
                    </a:solidFill>
                    <a:latin typeface="Verdana" pitchFamily="34" charset="0"/>
                  </a:rPr>
                  <a:t>By the angle </a:t>
                </a:r>
                <a:r>
                  <a:rPr lang="fr-FR" sz="2000" b="1" dirty="0" err="1" smtClean="0">
                    <a:solidFill>
                      <a:srgbClr val="372517"/>
                    </a:solidFill>
                    <a:latin typeface="Verdana" pitchFamily="34" charset="0"/>
                  </a:rPr>
                  <a:t>bisector</a:t>
                </a:r>
                <a:r>
                  <a:rPr lang="fr-FR" sz="2000" b="1" dirty="0" smtClean="0">
                    <a:solidFill>
                      <a:srgbClr val="372517"/>
                    </a:solidFill>
                    <a:latin typeface="Verdana" pitchFamily="34" charset="0"/>
                  </a:rPr>
                  <a:t> </a:t>
                </a:r>
                <a:r>
                  <a:rPr lang="fr-FR" sz="2000" b="1" dirty="0" err="1" smtClean="0">
                    <a:solidFill>
                      <a:srgbClr val="372517"/>
                    </a:solidFill>
                    <a:latin typeface="Verdana" pitchFamily="34" charset="0"/>
                  </a:rPr>
                  <a:t>theorem</a:t>
                </a:r>
                <a:r>
                  <a:rPr lang="fr-FR" sz="2000" b="1" dirty="0" smtClean="0">
                    <a:solidFill>
                      <a:srgbClr val="372517"/>
                    </a:solidFill>
                    <a:latin typeface="Verdana" pitchFamily="34" charset="0"/>
                  </a:rPr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CA" sz="2000" b="1" i="1" smtClean="0">
                            <a:solidFill>
                              <a:srgbClr val="372517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CA" sz="2000" b="1" i="1" smtClean="0">
                            <a:solidFill>
                              <a:srgbClr val="372517"/>
                            </a:solidFill>
                            <a:latin typeface="Cambria Math"/>
                          </a:rPr>
                          <m:t>𝑨𝑪</m:t>
                        </m:r>
                      </m:num>
                      <m:den>
                        <m:r>
                          <a:rPr lang="en-CA" sz="2000" b="1" i="1" smtClean="0">
                            <a:solidFill>
                              <a:srgbClr val="372517"/>
                            </a:solidFill>
                            <a:latin typeface="Cambria Math"/>
                          </a:rPr>
                          <m:t>𝑩𝑪</m:t>
                        </m:r>
                      </m:den>
                    </m:f>
                    <m:r>
                      <a:rPr lang="en-CA" sz="2000" b="1" i="1" smtClean="0">
                        <a:solidFill>
                          <a:srgbClr val="372517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CA" sz="2000" b="1" i="1" smtClean="0">
                            <a:solidFill>
                              <a:srgbClr val="372517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CA" sz="2000" b="1" i="1" smtClean="0">
                            <a:solidFill>
                              <a:srgbClr val="372517"/>
                            </a:solidFill>
                            <a:latin typeface="Cambria Math"/>
                          </a:rPr>
                          <m:t>𝑨𝑷</m:t>
                        </m:r>
                      </m:num>
                      <m:den>
                        <m:r>
                          <a:rPr lang="en-CA" sz="2000" b="1" i="1" smtClean="0">
                            <a:solidFill>
                              <a:srgbClr val="372517"/>
                            </a:solidFill>
                            <a:latin typeface="Cambria Math"/>
                          </a:rPr>
                          <m:t>𝑩𝑷</m:t>
                        </m:r>
                      </m:den>
                    </m:f>
                    <m:r>
                      <a:rPr lang="en-CA" sz="2000" b="1" i="1" smtClean="0">
                        <a:solidFill>
                          <a:srgbClr val="372517"/>
                        </a:solidFill>
                        <a:latin typeface="Cambria Math"/>
                      </a:rPr>
                      <m:t>=</m:t>
                    </m:r>
                    <m:r>
                      <a:rPr lang="en-CA" sz="2000" b="1" i="1" smtClean="0">
                        <a:solidFill>
                          <a:srgbClr val="372517"/>
                        </a:solidFill>
                        <a:latin typeface="Cambria Math"/>
                      </a:rPr>
                      <m:t>𝒌</m:t>
                    </m:r>
                  </m:oMath>
                </a14:m>
                <a:r>
                  <a:rPr lang="fr-FR" sz="2000" b="1" dirty="0" smtClean="0">
                    <a:solidFill>
                      <a:srgbClr val="372517"/>
                    </a:solidFill>
                    <a:latin typeface="Verdana" pitchFamily="34" charset="0"/>
                  </a:rPr>
                  <a:t>.</a:t>
                </a:r>
              </a:p>
              <a:p>
                <a:pPr marL="342900" indent="-342900" algn="just" eaLnBrk="1" hangingPunct="1">
                  <a:buFont typeface="Arial" pitchFamily="34" charset="0"/>
                  <a:buChar char="•"/>
                </a:pPr>
                <a:r>
                  <a:rPr lang="fr-FR" sz="2000" b="1" dirty="0" smtClean="0">
                    <a:solidFill>
                      <a:srgbClr val="372517"/>
                    </a:solidFill>
                    <a:latin typeface="Verdana" pitchFamily="34" charset="0"/>
                  </a:rPr>
                  <a:t>By the </a:t>
                </a:r>
                <a:r>
                  <a:rPr lang="fr-FR" sz="2000" b="1" dirty="0" err="1" smtClean="0">
                    <a:solidFill>
                      <a:srgbClr val="372517"/>
                    </a:solidFill>
                    <a:latin typeface="Verdana" pitchFamily="34" charset="0"/>
                  </a:rPr>
                  <a:t>external</a:t>
                </a:r>
                <a:r>
                  <a:rPr lang="fr-FR" sz="2000" b="1" dirty="0" smtClean="0">
                    <a:solidFill>
                      <a:srgbClr val="372517"/>
                    </a:solidFill>
                    <a:latin typeface="Verdana" pitchFamily="34" charset="0"/>
                  </a:rPr>
                  <a:t> angle </a:t>
                </a:r>
                <a:r>
                  <a:rPr lang="fr-FR" sz="2000" b="1" dirty="0" err="1" smtClean="0">
                    <a:solidFill>
                      <a:srgbClr val="372517"/>
                    </a:solidFill>
                    <a:latin typeface="Verdana" pitchFamily="34" charset="0"/>
                  </a:rPr>
                  <a:t>bisector</a:t>
                </a:r>
                <a:r>
                  <a:rPr lang="fr-FR" sz="2000" b="1" dirty="0" smtClean="0">
                    <a:solidFill>
                      <a:srgbClr val="372517"/>
                    </a:solidFill>
                    <a:latin typeface="Verdana" pitchFamily="34" charset="0"/>
                  </a:rPr>
                  <a:t> </a:t>
                </a:r>
                <a:r>
                  <a:rPr lang="fr-FR" sz="2000" b="1" dirty="0" err="1" smtClean="0">
                    <a:solidFill>
                      <a:srgbClr val="372517"/>
                    </a:solidFill>
                    <a:latin typeface="Verdana" pitchFamily="34" charset="0"/>
                  </a:rPr>
                  <a:t>theorem</a:t>
                </a:r>
                <a:r>
                  <a:rPr lang="fr-FR" sz="2000" b="1" dirty="0" smtClean="0">
                    <a:solidFill>
                      <a:srgbClr val="372517"/>
                    </a:solidFill>
                    <a:latin typeface="Verdana" pitchFamily="34" charset="0"/>
                  </a:rPr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CA" sz="2000" b="1" i="1" smtClean="0">
                            <a:solidFill>
                              <a:srgbClr val="372517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CA" sz="2000" b="1" i="1" smtClean="0">
                            <a:solidFill>
                              <a:srgbClr val="372517"/>
                            </a:solidFill>
                            <a:latin typeface="Cambria Math"/>
                          </a:rPr>
                          <m:t>𝑨𝑫</m:t>
                        </m:r>
                      </m:num>
                      <m:den>
                        <m:r>
                          <a:rPr lang="en-CA" sz="2000" b="1" i="1" smtClean="0">
                            <a:solidFill>
                              <a:srgbClr val="372517"/>
                            </a:solidFill>
                            <a:latin typeface="Cambria Math"/>
                          </a:rPr>
                          <m:t>𝑩𝑫</m:t>
                        </m:r>
                      </m:den>
                    </m:f>
                    <m:r>
                      <a:rPr lang="en-CA" sz="2000" b="1" i="1" smtClean="0">
                        <a:solidFill>
                          <a:srgbClr val="372517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CA" sz="2000" b="1" i="1" smtClean="0">
                            <a:solidFill>
                              <a:srgbClr val="372517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CA" sz="2000" b="1" i="1" smtClean="0">
                            <a:solidFill>
                              <a:srgbClr val="372517"/>
                            </a:solidFill>
                            <a:latin typeface="Cambria Math"/>
                          </a:rPr>
                          <m:t>𝑨𝑷</m:t>
                        </m:r>
                      </m:num>
                      <m:den>
                        <m:r>
                          <a:rPr lang="en-CA" sz="2000" b="1" i="1" smtClean="0">
                            <a:solidFill>
                              <a:srgbClr val="372517"/>
                            </a:solidFill>
                            <a:latin typeface="Cambria Math"/>
                          </a:rPr>
                          <m:t>𝑩𝑷</m:t>
                        </m:r>
                      </m:den>
                    </m:f>
                    <m:r>
                      <a:rPr lang="en-CA" sz="2000" b="1" i="1" smtClean="0">
                        <a:solidFill>
                          <a:srgbClr val="372517"/>
                        </a:solidFill>
                        <a:latin typeface="Cambria Math"/>
                      </a:rPr>
                      <m:t>=</m:t>
                    </m:r>
                    <m:r>
                      <a:rPr lang="en-CA" sz="2000" b="1" i="1" smtClean="0">
                        <a:solidFill>
                          <a:srgbClr val="372517"/>
                        </a:solidFill>
                        <a:latin typeface="Cambria Math"/>
                      </a:rPr>
                      <m:t>𝒌</m:t>
                    </m:r>
                  </m:oMath>
                </a14:m>
                <a:r>
                  <a:rPr lang="fr-FR" sz="2000" b="1" dirty="0" smtClean="0">
                    <a:solidFill>
                      <a:srgbClr val="372517"/>
                    </a:solidFill>
                    <a:latin typeface="Verdana" pitchFamily="34" charset="0"/>
                  </a:rPr>
                  <a:t>.</a:t>
                </a:r>
              </a:p>
              <a:p>
                <a:pPr marL="342900" indent="-342900" algn="just" eaLnBrk="1" hangingPunct="1">
                  <a:buFont typeface="Arial" pitchFamily="34" charset="0"/>
                  <a:buChar char="•"/>
                </a:pPr>
                <a:r>
                  <a:rPr lang="fr-FR" sz="2000" b="1" dirty="0" err="1" smtClean="0">
                    <a:solidFill>
                      <a:srgbClr val="372517"/>
                    </a:solidFill>
                    <a:latin typeface="Verdana" pitchFamily="34" charset="0"/>
                  </a:rPr>
                  <a:t>Hence</a:t>
                </a:r>
                <a:r>
                  <a:rPr lang="fr-FR" sz="2000" b="1" dirty="0" smtClean="0">
                    <a:solidFill>
                      <a:srgbClr val="372517"/>
                    </a:solidFill>
                    <a:latin typeface="Verdana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CA" sz="2000" b="1" i="1" smtClean="0">
                            <a:solidFill>
                              <a:srgbClr val="372517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CA" sz="2000" b="1" i="1" smtClean="0">
                            <a:solidFill>
                              <a:srgbClr val="372517"/>
                            </a:solidFill>
                            <a:latin typeface="Cambria Math"/>
                          </a:rPr>
                          <m:t>𝑨𝑪</m:t>
                        </m:r>
                      </m:num>
                      <m:den>
                        <m:r>
                          <a:rPr lang="en-CA" sz="2000" b="1" i="1" smtClean="0">
                            <a:solidFill>
                              <a:srgbClr val="372517"/>
                            </a:solidFill>
                            <a:latin typeface="Cambria Math"/>
                          </a:rPr>
                          <m:t>𝑩𝑪</m:t>
                        </m:r>
                      </m:den>
                    </m:f>
                    <m:r>
                      <a:rPr lang="en-CA" sz="2000" b="1" i="1" smtClean="0">
                        <a:solidFill>
                          <a:srgbClr val="372517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CA" sz="2000" b="1" i="1" smtClean="0">
                            <a:solidFill>
                              <a:srgbClr val="372517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CA" sz="2000" b="1" i="1" smtClean="0">
                            <a:solidFill>
                              <a:srgbClr val="372517"/>
                            </a:solidFill>
                            <a:latin typeface="Cambria Math"/>
                          </a:rPr>
                          <m:t>𝑨𝑫</m:t>
                        </m:r>
                      </m:num>
                      <m:den>
                        <m:r>
                          <a:rPr lang="en-CA" sz="2000" b="1" i="1" smtClean="0">
                            <a:solidFill>
                              <a:srgbClr val="372517"/>
                            </a:solidFill>
                            <a:latin typeface="Cambria Math"/>
                          </a:rPr>
                          <m:t>𝑩𝑫</m:t>
                        </m:r>
                      </m:den>
                    </m:f>
                    <m:r>
                      <a:rPr lang="en-CA" sz="2000" b="1" i="1" smtClean="0">
                        <a:solidFill>
                          <a:srgbClr val="372517"/>
                        </a:solidFill>
                        <a:latin typeface="Cambria Math"/>
                      </a:rPr>
                      <m:t>=</m:t>
                    </m:r>
                    <m:r>
                      <a:rPr lang="en-CA" sz="2000" b="1" i="1" smtClean="0">
                        <a:solidFill>
                          <a:srgbClr val="372517"/>
                        </a:solidFill>
                        <a:latin typeface="Cambria Math"/>
                      </a:rPr>
                      <m:t>𝒌</m:t>
                    </m:r>
                  </m:oMath>
                </a14:m>
                <a:r>
                  <a:rPr lang="fr-FR" sz="2000" b="1" dirty="0" smtClean="0">
                    <a:solidFill>
                      <a:srgbClr val="372517"/>
                    </a:solidFill>
                    <a:latin typeface="Verdana" pitchFamily="34" charset="0"/>
                  </a:rPr>
                  <a:t>.</a:t>
                </a:r>
              </a:p>
              <a:p>
                <a:pPr marL="342900" indent="-342900" algn="just" eaLnBrk="1" hangingPunct="1">
                  <a:buFont typeface="Arial" pitchFamily="34" charset="0"/>
                  <a:buChar char="•"/>
                </a:pPr>
                <a:r>
                  <a:rPr lang="fr-FR" sz="2000" b="1" dirty="0" smtClean="0">
                    <a:solidFill>
                      <a:srgbClr val="372517"/>
                    </a:solidFill>
                    <a:latin typeface="Verdana" pitchFamily="34" charset="0"/>
                  </a:rPr>
                  <a:t>So AB and CD are </a:t>
                </a:r>
                <a:r>
                  <a:rPr lang="fr-FR" sz="2000" b="1" dirty="0" err="1" smtClean="0">
                    <a:solidFill>
                      <a:srgbClr val="372517"/>
                    </a:solidFill>
                    <a:latin typeface="Verdana" pitchFamily="34" charset="0"/>
                  </a:rPr>
                  <a:t>harmonic</a:t>
                </a:r>
                <a:r>
                  <a:rPr lang="fr-FR" sz="2000" b="1" dirty="0" smtClean="0">
                    <a:solidFill>
                      <a:srgbClr val="372517"/>
                    </a:solidFill>
                    <a:latin typeface="Verdana" pitchFamily="34" charset="0"/>
                  </a:rPr>
                  <a:t> </a:t>
                </a:r>
                <a:r>
                  <a:rPr lang="fr-FR" sz="2000" b="1" dirty="0" err="1" smtClean="0">
                    <a:solidFill>
                      <a:srgbClr val="372517"/>
                    </a:solidFill>
                    <a:latin typeface="Verdana" pitchFamily="34" charset="0"/>
                  </a:rPr>
                  <a:t>conjugates</a:t>
                </a:r>
                <a:r>
                  <a:rPr lang="fr-FR" sz="2000" b="1" dirty="0" smtClean="0">
                    <a:solidFill>
                      <a:srgbClr val="372517"/>
                    </a:solidFill>
                    <a:latin typeface="Verdana" pitchFamily="34" charset="0"/>
                  </a:rPr>
                  <a:t>! </a:t>
                </a:r>
              </a:p>
            </p:txBody>
          </p:sp>
        </mc:Choice>
        <mc:Fallback xmlns="">
          <p:sp>
            <p:nvSpPr>
              <p:cNvPr id="4099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987675" y="908050"/>
                <a:ext cx="5688013" cy="4751388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>
                        <a:alpha val="79999"/>
                      </a:schemeClr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7483" y="4058135"/>
            <a:ext cx="4208396" cy="1870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00482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323850" y="188913"/>
            <a:ext cx="861966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sz="3200" b="1" u="sng" dirty="0" err="1" smtClean="0">
                <a:solidFill>
                  <a:srgbClr val="372517"/>
                </a:solidFill>
                <a:latin typeface="Verdana" pitchFamily="34" charset="0"/>
              </a:rPr>
              <a:t>Constructing</a:t>
            </a:r>
            <a:r>
              <a:rPr lang="fr-FR" sz="3200" b="1" u="sng" dirty="0" smtClean="0">
                <a:solidFill>
                  <a:srgbClr val="372517"/>
                </a:solidFill>
                <a:latin typeface="Verdana" pitchFamily="34" charset="0"/>
              </a:rPr>
              <a:t> the </a:t>
            </a:r>
            <a:r>
              <a:rPr lang="fr-FR" sz="3200" b="1" u="sng" dirty="0" err="1" smtClean="0">
                <a:solidFill>
                  <a:srgbClr val="372517"/>
                </a:solidFill>
                <a:latin typeface="Verdana" pitchFamily="34" charset="0"/>
              </a:rPr>
              <a:t>Circle</a:t>
            </a:r>
            <a:r>
              <a:rPr lang="fr-FR" sz="3200" b="1" u="sng" dirty="0" smtClean="0">
                <a:solidFill>
                  <a:srgbClr val="372517"/>
                </a:solidFill>
                <a:latin typeface="Verdana" pitchFamily="34" charset="0"/>
              </a:rPr>
              <a:t> of Apollonius</a:t>
            </a:r>
            <a:endParaRPr lang="fr-FR" sz="3200" u="sng" dirty="0">
              <a:solidFill>
                <a:srgbClr val="372517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99" name="Text Box 3"/>
              <p:cNvSpPr txBox="1">
                <a:spLocks noChangeArrowheads="1"/>
              </p:cNvSpPr>
              <p:nvPr/>
            </p:nvSpPr>
            <p:spPr bwMode="auto">
              <a:xfrm>
                <a:off x="2987675" y="908050"/>
                <a:ext cx="5688013" cy="4751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bg1">
                        <a:alpha val="79999"/>
                      </a:schemeClr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180000" tIns="180000" rIns="180000" bIns="18000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marL="342900" indent="-342900" algn="just" eaLnBrk="1" hangingPunct="1"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CA" sz="2000" b="1" i="1">
                            <a:solidFill>
                              <a:srgbClr val="372517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CA" sz="2000" b="1" i="1">
                            <a:solidFill>
                              <a:srgbClr val="372517"/>
                            </a:solidFill>
                            <a:latin typeface="Cambria Math"/>
                          </a:rPr>
                          <m:t>𝑨𝑪</m:t>
                        </m:r>
                      </m:num>
                      <m:den>
                        <m:r>
                          <a:rPr lang="en-CA" sz="2000" b="1" i="1">
                            <a:solidFill>
                              <a:srgbClr val="372517"/>
                            </a:solidFill>
                            <a:latin typeface="Cambria Math"/>
                          </a:rPr>
                          <m:t>𝑩𝑪</m:t>
                        </m:r>
                      </m:den>
                    </m:f>
                    <m:r>
                      <a:rPr lang="en-CA" sz="2000" b="1" i="1">
                        <a:solidFill>
                          <a:srgbClr val="372517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CA" sz="2000" b="1" i="1">
                            <a:solidFill>
                              <a:srgbClr val="372517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CA" sz="2000" b="1" i="1">
                            <a:solidFill>
                              <a:srgbClr val="372517"/>
                            </a:solidFill>
                            <a:latin typeface="Cambria Math"/>
                          </a:rPr>
                          <m:t>𝑨𝑫</m:t>
                        </m:r>
                      </m:num>
                      <m:den>
                        <m:r>
                          <a:rPr lang="en-CA" sz="2000" b="1" i="1">
                            <a:solidFill>
                              <a:srgbClr val="372517"/>
                            </a:solidFill>
                            <a:latin typeface="Cambria Math"/>
                          </a:rPr>
                          <m:t>𝑩𝑫</m:t>
                        </m:r>
                      </m:den>
                    </m:f>
                    <m:r>
                      <a:rPr lang="en-CA" sz="2000" b="1" i="1">
                        <a:solidFill>
                          <a:srgbClr val="372517"/>
                        </a:solidFill>
                        <a:latin typeface="Cambria Math"/>
                      </a:rPr>
                      <m:t>=</m:t>
                    </m:r>
                    <m:r>
                      <a:rPr lang="en-CA" sz="2000" b="1" i="1">
                        <a:solidFill>
                          <a:srgbClr val="372517"/>
                        </a:solidFill>
                        <a:latin typeface="Cambria Math"/>
                      </a:rPr>
                      <m:t>𝒌</m:t>
                    </m:r>
                  </m:oMath>
                </a14:m>
                <a:endParaRPr lang="fr-FR" sz="2000" b="1" dirty="0" smtClean="0">
                  <a:solidFill>
                    <a:srgbClr val="372517"/>
                  </a:solidFill>
                  <a:latin typeface="Verdana" pitchFamily="34" charset="0"/>
                </a:endParaRPr>
              </a:p>
              <a:p>
                <a:pPr marL="342900" indent="-342900" algn="just" eaLnBrk="1" hangingPunct="1">
                  <a:buFont typeface="Arial" pitchFamily="34" charset="0"/>
                  <a:buChar char="•"/>
                </a:pPr>
                <a:r>
                  <a:rPr lang="fr-FR" sz="2000" b="1" dirty="0" smtClean="0">
                    <a:solidFill>
                      <a:srgbClr val="372517"/>
                    </a:solidFill>
                    <a:latin typeface="Verdana" pitchFamily="34" charset="0"/>
                  </a:rPr>
                  <a:t>Notice </a:t>
                </a:r>
                <a:r>
                  <a:rPr lang="fr-FR" sz="2000" b="1" dirty="0" err="1" smtClean="0">
                    <a:solidFill>
                      <a:srgbClr val="372517"/>
                    </a:solidFill>
                    <a:latin typeface="Verdana" pitchFamily="34" charset="0"/>
                  </a:rPr>
                  <a:t>that</a:t>
                </a:r>
                <a:r>
                  <a:rPr lang="fr-FR" sz="2000" b="1" dirty="0" smtClean="0">
                    <a:solidFill>
                      <a:srgbClr val="372517"/>
                    </a:solidFill>
                    <a:latin typeface="Verdana" pitchFamily="34" charset="0"/>
                  </a:rPr>
                  <a:t> P </a:t>
                </a:r>
                <a:r>
                  <a:rPr lang="fr-FR" sz="2000" b="1" dirty="0" err="1" smtClean="0">
                    <a:solidFill>
                      <a:srgbClr val="372517"/>
                    </a:solidFill>
                    <a:latin typeface="Verdana" pitchFamily="34" charset="0"/>
                  </a:rPr>
                  <a:t>is</a:t>
                </a:r>
                <a:r>
                  <a:rPr lang="fr-FR" sz="2000" b="1" dirty="0" smtClean="0">
                    <a:solidFill>
                      <a:srgbClr val="372517"/>
                    </a:solidFill>
                    <a:latin typeface="Verdana" pitchFamily="34" charset="0"/>
                  </a:rPr>
                  <a:t> not part of </a:t>
                </a:r>
                <a:r>
                  <a:rPr lang="fr-FR" sz="2000" b="1" dirty="0" err="1" smtClean="0">
                    <a:solidFill>
                      <a:srgbClr val="372517"/>
                    </a:solidFill>
                    <a:latin typeface="Verdana" pitchFamily="34" charset="0"/>
                  </a:rPr>
                  <a:t>this</a:t>
                </a:r>
                <a:r>
                  <a:rPr lang="fr-FR" sz="2000" b="1" dirty="0" smtClean="0">
                    <a:solidFill>
                      <a:srgbClr val="372517"/>
                    </a:solidFill>
                    <a:latin typeface="Verdana" pitchFamily="34" charset="0"/>
                  </a:rPr>
                  <a:t>, </a:t>
                </a:r>
                <a:r>
                  <a:rPr lang="fr-FR" sz="2000" b="1" dirty="0" err="1" smtClean="0">
                    <a:solidFill>
                      <a:srgbClr val="372517"/>
                    </a:solidFill>
                    <a:latin typeface="Verdana" pitchFamily="34" charset="0"/>
                  </a:rPr>
                  <a:t>so</a:t>
                </a:r>
                <a:r>
                  <a:rPr lang="fr-FR" sz="2000" b="1" dirty="0" smtClean="0">
                    <a:solidFill>
                      <a:srgbClr val="372517"/>
                    </a:solidFill>
                    <a:latin typeface="Verdana" pitchFamily="34" charset="0"/>
                  </a:rPr>
                  <a:t> </a:t>
                </a:r>
                <a:r>
                  <a:rPr lang="fr-FR" sz="2000" b="1" dirty="0" err="1" smtClean="0">
                    <a:solidFill>
                      <a:srgbClr val="372517"/>
                    </a:solidFill>
                    <a:latin typeface="Verdana" pitchFamily="34" charset="0"/>
                  </a:rPr>
                  <a:t>this</a:t>
                </a:r>
                <a:r>
                  <a:rPr lang="fr-FR" sz="2000" b="1" dirty="0" smtClean="0">
                    <a:solidFill>
                      <a:srgbClr val="372517"/>
                    </a:solidFill>
                    <a:latin typeface="Verdana" pitchFamily="34" charset="0"/>
                  </a:rPr>
                  <a:t> </a:t>
                </a:r>
                <a:r>
                  <a:rPr lang="fr-FR" sz="2000" b="1" dirty="0" err="1" smtClean="0">
                    <a:solidFill>
                      <a:srgbClr val="372517"/>
                    </a:solidFill>
                    <a:latin typeface="Verdana" pitchFamily="34" charset="0"/>
                  </a:rPr>
                  <a:t>works</a:t>
                </a:r>
                <a:r>
                  <a:rPr lang="fr-FR" sz="2000" b="1" dirty="0" smtClean="0">
                    <a:solidFill>
                      <a:srgbClr val="372517"/>
                    </a:solidFill>
                    <a:latin typeface="Verdana" pitchFamily="34" charset="0"/>
                  </a:rPr>
                  <a:t> no </a:t>
                </a:r>
                <a:r>
                  <a:rPr lang="fr-FR" sz="2000" b="1" dirty="0" err="1" smtClean="0">
                    <a:solidFill>
                      <a:srgbClr val="372517"/>
                    </a:solidFill>
                    <a:latin typeface="Verdana" pitchFamily="34" charset="0"/>
                  </a:rPr>
                  <a:t>matter</a:t>
                </a:r>
                <a:r>
                  <a:rPr lang="fr-FR" sz="2000" b="1" dirty="0" smtClean="0">
                    <a:solidFill>
                      <a:srgbClr val="372517"/>
                    </a:solidFill>
                    <a:latin typeface="Verdana" pitchFamily="34" charset="0"/>
                  </a:rPr>
                  <a:t> </a:t>
                </a:r>
                <a:r>
                  <a:rPr lang="fr-FR" sz="2000" b="1" dirty="0" err="1" smtClean="0">
                    <a:solidFill>
                      <a:srgbClr val="372517"/>
                    </a:solidFill>
                    <a:latin typeface="Verdana" pitchFamily="34" charset="0"/>
                  </a:rPr>
                  <a:t>what</a:t>
                </a:r>
                <a:r>
                  <a:rPr lang="fr-FR" sz="2000" b="1" dirty="0" smtClean="0">
                    <a:solidFill>
                      <a:srgbClr val="372517"/>
                    </a:solidFill>
                    <a:latin typeface="Verdana" pitchFamily="34" charset="0"/>
                  </a:rPr>
                  <a:t> P </a:t>
                </a:r>
                <a:r>
                  <a:rPr lang="fr-FR" sz="2000" b="1" dirty="0" err="1" smtClean="0">
                    <a:solidFill>
                      <a:srgbClr val="372517"/>
                    </a:solidFill>
                    <a:latin typeface="Verdana" pitchFamily="34" charset="0"/>
                  </a:rPr>
                  <a:t>we</a:t>
                </a:r>
                <a:r>
                  <a:rPr lang="fr-FR" sz="2000" b="1" dirty="0" smtClean="0">
                    <a:solidFill>
                      <a:srgbClr val="372517"/>
                    </a:solidFill>
                    <a:latin typeface="Verdana" pitchFamily="34" charset="0"/>
                  </a:rPr>
                  <a:t> </a:t>
                </a:r>
                <a:r>
                  <a:rPr lang="fr-FR" sz="2000" b="1" dirty="0" err="1" smtClean="0">
                    <a:solidFill>
                      <a:srgbClr val="372517"/>
                    </a:solidFill>
                    <a:latin typeface="Verdana" pitchFamily="34" charset="0"/>
                  </a:rPr>
                  <a:t>choose</a:t>
                </a:r>
                <a:r>
                  <a:rPr lang="fr-FR" sz="2000" b="1" dirty="0" smtClean="0">
                    <a:solidFill>
                      <a:srgbClr val="372517"/>
                    </a:solidFill>
                    <a:latin typeface="Verdana" pitchFamily="34" charset="0"/>
                  </a:rPr>
                  <a:t>.</a:t>
                </a:r>
              </a:p>
              <a:p>
                <a:pPr marL="342900" indent="-342900" algn="just" eaLnBrk="1" hangingPunct="1">
                  <a:buFont typeface="Arial" pitchFamily="34" charset="0"/>
                  <a:buChar char="•"/>
                </a:pPr>
                <a:r>
                  <a:rPr lang="fr-FR" sz="2000" b="1" dirty="0" err="1" smtClean="0">
                    <a:solidFill>
                      <a:srgbClr val="372517"/>
                    </a:solidFill>
                    <a:latin typeface="Verdana" pitchFamily="34" charset="0"/>
                  </a:rPr>
                  <a:t>Also</a:t>
                </a:r>
                <a:r>
                  <a:rPr lang="fr-FR" sz="2000" b="1" dirty="0" smtClean="0">
                    <a:solidFill>
                      <a:srgbClr val="372517"/>
                    </a:solidFill>
                    <a:latin typeface="Verdana" pitchFamily="34" charset="0"/>
                  </a:rPr>
                  <a:t> notice </a:t>
                </a:r>
                <a:r>
                  <a:rPr lang="fr-FR" sz="2000" b="1" dirty="0" err="1" smtClean="0">
                    <a:solidFill>
                      <a:srgbClr val="372517"/>
                    </a:solidFill>
                    <a:latin typeface="Verdana" pitchFamily="34" charset="0"/>
                  </a:rPr>
                  <a:t>that</a:t>
                </a:r>
                <a:r>
                  <a:rPr lang="fr-FR" sz="2000" b="1" dirty="0" smtClean="0">
                    <a:solidFill>
                      <a:srgbClr val="372517"/>
                    </a:solidFill>
                    <a:latin typeface="Verdana" pitchFamily="34" charset="0"/>
                  </a:rPr>
                  <a:t> CPD </a:t>
                </a:r>
                <a:r>
                  <a:rPr lang="fr-FR" sz="2000" b="1" dirty="0" err="1" smtClean="0">
                    <a:solidFill>
                      <a:srgbClr val="372517"/>
                    </a:solidFill>
                    <a:latin typeface="Verdana" pitchFamily="34" charset="0"/>
                  </a:rPr>
                  <a:t>is</a:t>
                </a:r>
                <a:r>
                  <a:rPr lang="fr-FR" sz="2000" b="1" dirty="0" smtClean="0">
                    <a:solidFill>
                      <a:srgbClr val="372517"/>
                    </a:solidFill>
                    <a:latin typeface="Verdana" pitchFamily="34" charset="0"/>
                  </a:rPr>
                  <a:t> a right angle.</a:t>
                </a:r>
              </a:p>
              <a:p>
                <a:pPr marL="342900" indent="-342900" algn="just" eaLnBrk="1" hangingPunct="1">
                  <a:buFont typeface="Arial" pitchFamily="34" charset="0"/>
                  <a:buChar char="•"/>
                </a:pPr>
                <a:r>
                  <a:rPr lang="fr-FR" sz="2000" b="1" dirty="0" err="1" smtClean="0">
                    <a:solidFill>
                      <a:srgbClr val="372517"/>
                    </a:solidFill>
                    <a:latin typeface="Verdana" pitchFamily="34" charset="0"/>
                  </a:rPr>
                  <a:t>Then</a:t>
                </a:r>
                <a:r>
                  <a:rPr lang="fr-FR" sz="2000" b="1" dirty="0" smtClean="0">
                    <a:solidFill>
                      <a:srgbClr val="372517"/>
                    </a:solidFill>
                    <a:latin typeface="Verdana" pitchFamily="34" charset="0"/>
                  </a:rPr>
                  <a:t> P has to lie on the </a:t>
                </a:r>
                <a:r>
                  <a:rPr lang="fr-FR" sz="2000" b="1" dirty="0" err="1" smtClean="0">
                    <a:solidFill>
                      <a:srgbClr val="372517"/>
                    </a:solidFill>
                    <a:latin typeface="Verdana" pitchFamily="34" charset="0"/>
                  </a:rPr>
                  <a:t>circle</a:t>
                </a:r>
                <a:r>
                  <a:rPr lang="fr-FR" sz="2000" b="1" dirty="0" smtClean="0">
                    <a:solidFill>
                      <a:srgbClr val="372517"/>
                    </a:solidFill>
                    <a:latin typeface="Verdana" pitchFamily="34" charset="0"/>
                  </a:rPr>
                  <a:t> </a:t>
                </a:r>
                <a:r>
                  <a:rPr lang="fr-FR" sz="2000" b="1" dirty="0" err="1" smtClean="0">
                    <a:solidFill>
                      <a:srgbClr val="372517"/>
                    </a:solidFill>
                    <a:latin typeface="Verdana" pitchFamily="34" charset="0"/>
                  </a:rPr>
                  <a:t>with</a:t>
                </a:r>
                <a:r>
                  <a:rPr lang="fr-FR" sz="2000" b="1" dirty="0" smtClean="0">
                    <a:solidFill>
                      <a:srgbClr val="372517"/>
                    </a:solidFill>
                    <a:latin typeface="Verdana" pitchFamily="34" charset="0"/>
                  </a:rPr>
                  <a:t> </a:t>
                </a:r>
                <a:r>
                  <a:rPr lang="fr-FR" sz="2000" b="1" dirty="0" err="1" smtClean="0">
                    <a:solidFill>
                      <a:srgbClr val="372517"/>
                    </a:solidFill>
                    <a:latin typeface="Verdana" pitchFamily="34" charset="0"/>
                  </a:rPr>
                  <a:t>diameter</a:t>
                </a:r>
                <a:r>
                  <a:rPr lang="fr-FR" sz="2000" b="1" dirty="0" smtClean="0">
                    <a:solidFill>
                      <a:srgbClr val="372517"/>
                    </a:solidFill>
                    <a:latin typeface="Verdana" pitchFamily="34" charset="0"/>
                  </a:rPr>
                  <a:t> CD!</a:t>
                </a:r>
              </a:p>
            </p:txBody>
          </p:sp>
        </mc:Choice>
        <mc:Fallback xmlns="">
          <p:sp>
            <p:nvSpPr>
              <p:cNvPr id="4099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987675" y="908050"/>
                <a:ext cx="5688013" cy="4751388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>
                        <a:alpha val="79999"/>
                      </a:schemeClr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3861048"/>
            <a:ext cx="3438525" cy="2219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70372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323850" y="188913"/>
            <a:ext cx="860363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sz="3200" b="1" u="sng" dirty="0" smtClean="0">
                <a:solidFill>
                  <a:srgbClr val="372517"/>
                </a:solidFill>
                <a:latin typeface="Verdana" pitchFamily="34" charset="0"/>
              </a:rPr>
              <a:t>Apollonius, </a:t>
            </a:r>
            <a:r>
              <a:rPr lang="fr-FR" sz="3200" b="1" u="sng" dirty="0" err="1" smtClean="0">
                <a:solidFill>
                  <a:srgbClr val="372517"/>
                </a:solidFill>
                <a:latin typeface="Verdana" pitchFamily="34" charset="0"/>
              </a:rPr>
              <a:t>we</a:t>
            </a:r>
            <a:r>
              <a:rPr lang="fr-FR" sz="3200" b="1" u="sng" dirty="0" smtClean="0">
                <a:solidFill>
                  <a:srgbClr val="372517"/>
                </a:solidFill>
                <a:latin typeface="Verdana" pitchFamily="34" charset="0"/>
              </a:rPr>
              <a:t> </a:t>
            </a:r>
            <a:r>
              <a:rPr lang="fr-FR" sz="3200" b="1" u="sng" dirty="0" err="1" smtClean="0">
                <a:solidFill>
                  <a:srgbClr val="372517"/>
                </a:solidFill>
                <a:latin typeface="Verdana" pitchFamily="34" charset="0"/>
              </a:rPr>
              <a:t>solved</a:t>
            </a:r>
            <a:r>
              <a:rPr lang="fr-FR" sz="3200" b="1" u="sng" dirty="0" smtClean="0">
                <a:solidFill>
                  <a:srgbClr val="372517"/>
                </a:solidFill>
                <a:latin typeface="Verdana" pitchFamily="34" charset="0"/>
              </a:rPr>
              <a:t> </a:t>
            </a:r>
            <a:r>
              <a:rPr lang="fr-FR" sz="3200" b="1" u="sng" dirty="0" err="1" smtClean="0">
                <a:solidFill>
                  <a:srgbClr val="372517"/>
                </a:solidFill>
                <a:latin typeface="Verdana" pitchFamily="34" charset="0"/>
              </a:rPr>
              <a:t>your</a:t>
            </a:r>
            <a:r>
              <a:rPr lang="fr-FR" sz="3200" b="1" u="sng" dirty="0" smtClean="0">
                <a:solidFill>
                  <a:srgbClr val="372517"/>
                </a:solidFill>
                <a:latin typeface="Verdana" pitchFamily="34" charset="0"/>
              </a:rPr>
              <a:t> </a:t>
            </a:r>
            <a:r>
              <a:rPr lang="fr-FR" sz="3200" b="1" u="sng" dirty="0" err="1" smtClean="0">
                <a:solidFill>
                  <a:srgbClr val="372517"/>
                </a:solidFill>
                <a:latin typeface="Verdana" pitchFamily="34" charset="0"/>
              </a:rPr>
              <a:t>problem</a:t>
            </a:r>
            <a:endParaRPr lang="fr-FR" sz="3200" u="sng" dirty="0">
              <a:solidFill>
                <a:srgbClr val="372517"/>
              </a:solidFill>
            </a:endParaRP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2987675" y="908050"/>
            <a:ext cx="5688013" cy="4751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79999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0" tIns="180000" rIns="180000" bIns="18000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just" eaLnBrk="1" hangingPunct="1">
              <a:buFont typeface="Arial" pitchFamily="34" charset="0"/>
              <a:buChar char="•"/>
            </a:pPr>
            <a:r>
              <a:rPr lang="fr-FR" sz="2000" b="1" dirty="0" err="1" smtClean="0">
                <a:solidFill>
                  <a:srgbClr val="372517"/>
                </a:solidFill>
                <a:latin typeface="Verdana" pitchFamily="34" charset="0"/>
              </a:rPr>
              <a:t>Which</a:t>
            </a:r>
            <a:r>
              <a:rPr lang="fr-FR" sz="2000" b="1" dirty="0" smtClean="0">
                <a:solidFill>
                  <a:srgbClr val="372517"/>
                </a:solidFill>
                <a:latin typeface="Verdana" pitchFamily="34" charset="0"/>
              </a:rPr>
              <a:t> direction do </a:t>
            </a:r>
            <a:r>
              <a:rPr lang="fr-FR" sz="2000" b="1" dirty="0" err="1" smtClean="0">
                <a:solidFill>
                  <a:srgbClr val="372517"/>
                </a:solidFill>
                <a:latin typeface="Verdana" pitchFamily="34" charset="0"/>
              </a:rPr>
              <a:t>we</a:t>
            </a:r>
            <a:r>
              <a:rPr lang="fr-FR" sz="2000" b="1" dirty="0" smtClean="0">
                <a:solidFill>
                  <a:srgbClr val="372517"/>
                </a:solidFill>
                <a:latin typeface="Verdana" pitchFamily="34" charset="0"/>
              </a:rPr>
              <a:t> </a:t>
            </a:r>
            <a:r>
              <a:rPr lang="fr-FR" sz="2000" b="1" dirty="0" err="1" smtClean="0">
                <a:solidFill>
                  <a:srgbClr val="372517"/>
                </a:solidFill>
                <a:latin typeface="Verdana" pitchFamily="34" charset="0"/>
              </a:rPr>
              <a:t>need</a:t>
            </a:r>
            <a:r>
              <a:rPr lang="fr-FR" sz="2000" b="1" dirty="0" smtClean="0">
                <a:solidFill>
                  <a:srgbClr val="372517"/>
                </a:solidFill>
                <a:latin typeface="Verdana" pitchFamily="34" charset="0"/>
              </a:rPr>
              <a:t> to go?</a:t>
            </a:r>
          </a:p>
          <a:p>
            <a:pPr marL="342900" indent="-342900" algn="just" eaLnBrk="1" hangingPunct="1">
              <a:buFont typeface="Arial" pitchFamily="34" charset="0"/>
              <a:buChar char="•"/>
            </a:pPr>
            <a:r>
              <a:rPr lang="fr-FR" sz="2000" b="1" dirty="0" err="1" smtClean="0">
                <a:solidFill>
                  <a:srgbClr val="372517"/>
                </a:solidFill>
                <a:latin typeface="Verdana" pitchFamily="34" charset="0"/>
              </a:rPr>
              <a:t>Knowing</a:t>
            </a:r>
            <a:r>
              <a:rPr lang="fr-FR" sz="2000" b="1" dirty="0" smtClean="0">
                <a:solidFill>
                  <a:srgbClr val="372517"/>
                </a:solidFill>
                <a:latin typeface="Verdana" pitchFamily="34" charset="0"/>
              </a:rPr>
              <a:t> AB, </a:t>
            </a:r>
            <a:r>
              <a:rPr lang="fr-FR" sz="2000" b="1" dirty="0" err="1" smtClean="0">
                <a:solidFill>
                  <a:srgbClr val="372517"/>
                </a:solidFill>
                <a:latin typeface="Verdana" pitchFamily="34" charset="0"/>
              </a:rPr>
              <a:t>we</a:t>
            </a:r>
            <a:r>
              <a:rPr lang="fr-FR" sz="2000" b="1" dirty="0" smtClean="0">
                <a:solidFill>
                  <a:srgbClr val="372517"/>
                </a:solidFill>
                <a:latin typeface="Verdana" pitchFamily="34" charset="0"/>
              </a:rPr>
              <a:t> </a:t>
            </a:r>
            <a:r>
              <a:rPr lang="fr-FR" sz="2000" b="1" dirty="0" err="1" smtClean="0">
                <a:solidFill>
                  <a:srgbClr val="372517"/>
                </a:solidFill>
                <a:latin typeface="Verdana" pitchFamily="34" charset="0"/>
              </a:rPr>
              <a:t>construct</a:t>
            </a:r>
            <a:r>
              <a:rPr lang="fr-FR" sz="2000" b="1" dirty="0" smtClean="0">
                <a:solidFill>
                  <a:srgbClr val="372517"/>
                </a:solidFill>
                <a:latin typeface="Verdana" pitchFamily="34" charset="0"/>
              </a:rPr>
              <a:t> the </a:t>
            </a:r>
            <a:r>
              <a:rPr lang="fr-FR" sz="2000" b="1" dirty="0" err="1" smtClean="0">
                <a:solidFill>
                  <a:srgbClr val="372517"/>
                </a:solidFill>
                <a:latin typeface="Verdana" pitchFamily="34" charset="0"/>
              </a:rPr>
              <a:t>harmonic</a:t>
            </a:r>
            <a:r>
              <a:rPr lang="fr-FR" sz="2000" b="1" dirty="0" smtClean="0">
                <a:solidFill>
                  <a:srgbClr val="372517"/>
                </a:solidFill>
                <a:latin typeface="Verdana" pitchFamily="34" charset="0"/>
              </a:rPr>
              <a:t> </a:t>
            </a:r>
            <a:r>
              <a:rPr lang="fr-FR" sz="2000" b="1" dirty="0" err="1" smtClean="0">
                <a:solidFill>
                  <a:srgbClr val="372517"/>
                </a:solidFill>
                <a:latin typeface="Verdana" pitchFamily="34" charset="0"/>
              </a:rPr>
              <a:t>conjugates</a:t>
            </a:r>
            <a:r>
              <a:rPr lang="fr-FR" sz="2000" b="1" dirty="0" smtClean="0">
                <a:solidFill>
                  <a:srgbClr val="372517"/>
                </a:solidFill>
                <a:latin typeface="Verdana" pitchFamily="34" charset="0"/>
              </a:rPr>
              <a:t> CD</a:t>
            </a:r>
          </a:p>
          <a:p>
            <a:pPr marL="342900" indent="-342900" algn="just" eaLnBrk="1" hangingPunct="1">
              <a:buFont typeface="Arial" pitchFamily="34" charset="0"/>
              <a:buChar char="•"/>
            </a:pPr>
            <a:r>
              <a:rPr lang="fr-FR" sz="2000" b="1" dirty="0" err="1" smtClean="0">
                <a:solidFill>
                  <a:srgbClr val="372517"/>
                </a:solidFill>
                <a:latin typeface="Verdana" pitchFamily="34" charset="0"/>
              </a:rPr>
              <a:t>Then</a:t>
            </a:r>
            <a:r>
              <a:rPr lang="fr-FR" sz="2000" b="1" dirty="0" smtClean="0">
                <a:solidFill>
                  <a:srgbClr val="372517"/>
                </a:solidFill>
                <a:latin typeface="Verdana" pitchFamily="34" charset="0"/>
              </a:rPr>
              <a:t> </a:t>
            </a:r>
            <a:r>
              <a:rPr lang="fr-FR" sz="2000" b="1" dirty="0" err="1" smtClean="0">
                <a:solidFill>
                  <a:srgbClr val="372517"/>
                </a:solidFill>
                <a:latin typeface="Verdana" pitchFamily="34" charset="0"/>
              </a:rPr>
              <a:t>we</a:t>
            </a:r>
            <a:r>
              <a:rPr lang="fr-FR" sz="2000" b="1" dirty="0" smtClean="0">
                <a:solidFill>
                  <a:srgbClr val="372517"/>
                </a:solidFill>
                <a:latin typeface="Verdana" pitchFamily="34" charset="0"/>
              </a:rPr>
              <a:t> </a:t>
            </a:r>
            <a:r>
              <a:rPr lang="fr-FR" sz="2000" b="1" dirty="0" err="1" smtClean="0">
                <a:solidFill>
                  <a:srgbClr val="372517"/>
                </a:solidFill>
                <a:latin typeface="Verdana" pitchFamily="34" charset="0"/>
              </a:rPr>
              <a:t>draw</a:t>
            </a:r>
            <a:r>
              <a:rPr lang="fr-FR" sz="2000" b="1" dirty="0" smtClean="0">
                <a:solidFill>
                  <a:srgbClr val="372517"/>
                </a:solidFill>
                <a:latin typeface="Verdana" pitchFamily="34" charset="0"/>
              </a:rPr>
              <a:t> the </a:t>
            </a:r>
            <a:r>
              <a:rPr lang="fr-FR" sz="2000" b="1" dirty="0" err="1" smtClean="0">
                <a:solidFill>
                  <a:srgbClr val="372517"/>
                </a:solidFill>
                <a:latin typeface="Verdana" pitchFamily="34" charset="0"/>
              </a:rPr>
              <a:t>circle</a:t>
            </a:r>
            <a:r>
              <a:rPr lang="fr-FR" sz="2000" b="1" dirty="0" smtClean="0">
                <a:solidFill>
                  <a:srgbClr val="372517"/>
                </a:solidFill>
                <a:latin typeface="Verdana" pitchFamily="34" charset="0"/>
              </a:rPr>
              <a:t> </a:t>
            </a:r>
            <a:r>
              <a:rPr lang="fr-FR" sz="2000" b="1" dirty="0" err="1" smtClean="0">
                <a:solidFill>
                  <a:srgbClr val="372517"/>
                </a:solidFill>
                <a:latin typeface="Verdana" pitchFamily="34" charset="0"/>
              </a:rPr>
              <a:t>with</a:t>
            </a:r>
            <a:r>
              <a:rPr lang="fr-FR" sz="2000" b="1" dirty="0" smtClean="0">
                <a:solidFill>
                  <a:srgbClr val="372517"/>
                </a:solidFill>
                <a:latin typeface="Verdana" pitchFamily="34" charset="0"/>
              </a:rPr>
              <a:t> </a:t>
            </a:r>
            <a:r>
              <a:rPr lang="fr-FR" sz="2000" b="1" dirty="0" err="1" smtClean="0">
                <a:solidFill>
                  <a:srgbClr val="372517"/>
                </a:solidFill>
                <a:latin typeface="Verdana" pitchFamily="34" charset="0"/>
              </a:rPr>
              <a:t>diameter</a:t>
            </a:r>
            <a:r>
              <a:rPr lang="fr-FR" sz="2000" b="1" dirty="0" smtClean="0">
                <a:solidFill>
                  <a:srgbClr val="372517"/>
                </a:solidFill>
                <a:latin typeface="Verdana" pitchFamily="34" charset="0"/>
              </a:rPr>
              <a:t> CD</a:t>
            </a:r>
          </a:p>
          <a:p>
            <a:pPr marL="342900" indent="-342900" algn="just" eaLnBrk="1" hangingPunct="1">
              <a:buFont typeface="Arial" pitchFamily="34" charset="0"/>
              <a:buChar char="•"/>
            </a:pPr>
            <a:r>
              <a:rPr lang="fr-FR" sz="2000" b="1" dirty="0" err="1" smtClean="0">
                <a:solidFill>
                  <a:srgbClr val="372517"/>
                </a:solidFill>
                <a:latin typeface="Verdana" pitchFamily="34" charset="0"/>
              </a:rPr>
              <a:t>We</a:t>
            </a:r>
            <a:r>
              <a:rPr lang="fr-FR" sz="2000" b="1" dirty="0" smtClean="0">
                <a:solidFill>
                  <a:srgbClr val="372517"/>
                </a:solidFill>
                <a:latin typeface="Verdana" pitchFamily="34" charset="0"/>
              </a:rPr>
              <a:t> know </a:t>
            </a:r>
            <a:r>
              <a:rPr lang="fr-FR" sz="2000" b="1" dirty="0" err="1" smtClean="0">
                <a:solidFill>
                  <a:srgbClr val="372517"/>
                </a:solidFill>
                <a:latin typeface="Verdana" pitchFamily="34" charset="0"/>
              </a:rPr>
              <a:t>their</a:t>
            </a:r>
            <a:r>
              <a:rPr lang="fr-FR" sz="2000" b="1" dirty="0" smtClean="0">
                <a:solidFill>
                  <a:srgbClr val="372517"/>
                </a:solidFill>
                <a:latin typeface="Verdana" pitchFamily="34" charset="0"/>
              </a:rPr>
              <a:t> direction, </a:t>
            </a:r>
            <a:r>
              <a:rPr lang="fr-FR" sz="2000" b="1" dirty="0" err="1" smtClean="0">
                <a:solidFill>
                  <a:srgbClr val="372517"/>
                </a:solidFill>
                <a:latin typeface="Verdana" pitchFamily="34" charset="0"/>
              </a:rPr>
              <a:t>so</a:t>
            </a:r>
            <a:r>
              <a:rPr lang="fr-FR" sz="2000" b="1" dirty="0" smtClean="0">
                <a:solidFill>
                  <a:srgbClr val="372517"/>
                </a:solidFill>
                <a:latin typeface="Verdana" pitchFamily="34" charset="0"/>
              </a:rPr>
              <a:t> </a:t>
            </a:r>
            <a:r>
              <a:rPr lang="fr-FR" sz="2000" b="1" dirty="0" err="1" smtClean="0">
                <a:solidFill>
                  <a:srgbClr val="372517"/>
                </a:solidFill>
                <a:latin typeface="Verdana" pitchFamily="34" charset="0"/>
              </a:rPr>
              <a:t>they</a:t>
            </a:r>
            <a:r>
              <a:rPr lang="fr-FR" sz="2000" b="1" dirty="0" smtClean="0">
                <a:solidFill>
                  <a:srgbClr val="372517"/>
                </a:solidFill>
                <a:latin typeface="Verdana" pitchFamily="34" charset="0"/>
              </a:rPr>
              <a:t> are </a:t>
            </a:r>
            <a:r>
              <a:rPr lang="fr-FR" sz="2000" b="1" dirty="0" err="1" smtClean="0">
                <a:solidFill>
                  <a:srgbClr val="372517"/>
                </a:solidFill>
                <a:latin typeface="Verdana" pitchFamily="34" charset="0"/>
              </a:rPr>
              <a:t>going</a:t>
            </a:r>
            <a:r>
              <a:rPr lang="fr-FR" sz="2000" b="1" dirty="0" smtClean="0">
                <a:solidFill>
                  <a:srgbClr val="372517"/>
                </a:solidFill>
                <a:latin typeface="Verdana" pitchFamily="34" charset="0"/>
              </a:rPr>
              <a:t> to </a:t>
            </a:r>
            <a:r>
              <a:rPr lang="fr-FR" sz="2000" b="1" dirty="0" err="1" smtClean="0">
                <a:solidFill>
                  <a:srgbClr val="372517"/>
                </a:solidFill>
                <a:latin typeface="Verdana" pitchFamily="34" charset="0"/>
              </a:rPr>
              <a:t>intersect</a:t>
            </a:r>
            <a:r>
              <a:rPr lang="fr-FR" sz="2000" b="1" dirty="0" smtClean="0">
                <a:solidFill>
                  <a:srgbClr val="372517"/>
                </a:solidFill>
                <a:latin typeface="Verdana" pitchFamily="34" charset="0"/>
              </a:rPr>
              <a:t> the </a:t>
            </a:r>
            <a:r>
              <a:rPr lang="fr-FR" sz="2000" b="1" dirty="0" err="1" smtClean="0">
                <a:solidFill>
                  <a:srgbClr val="372517"/>
                </a:solidFill>
                <a:latin typeface="Verdana" pitchFamily="34" charset="0"/>
              </a:rPr>
              <a:t>circle</a:t>
            </a:r>
            <a:r>
              <a:rPr lang="fr-FR" sz="2000" b="1" dirty="0" smtClean="0">
                <a:solidFill>
                  <a:srgbClr val="372517"/>
                </a:solidFill>
                <a:latin typeface="Verdana" pitchFamily="34" charset="0"/>
              </a:rPr>
              <a:t> </a:t>
            </a:r>
            <a:r>
              <a:rPr lang="fr-FR" sz="2000" b="1" dirty="0" err="1" smtClean="0">
                <a:solidFill>
                  <a:srgbClr val="372517"/>
                </a:solidFill>
                <a:latin typeface="Verdana" pitchFamily="34" charset="0"/>
              </a:rPr>
              <a:t>at</a:t>
            </a:r>
            <a:r>
              <a:rPr lang="fr-FR" sz="2000" b="1" dirty="0" smtClean="0">
                <a:solidFill>
                  <a:srgbClr val="372517"/>
                </a:solidFill>
                <a:latin typeface="Verdana" pitchFamily="34" charset="0"/>
              </a:rPr>
              <a:t> </a:t>
            </a:r>
            <a:r>
              <a:rPr lang="fr-FR" sz="2000" b="1" dirty="0" err="1" smtClean="0">
                <a:solidFill>
                  <a:srgbClr val="372517"/>
                </a:solidFill>
                <a:latin typeface="Verdana" pitchFamily="34" charset="0"/>
              </a:rPr>
              <a:t>some</a:t>
            </a:r>
            <a:r>
              <a:rPr lang="fr-FR" sz="2000" b="1" dirty="0" smtClean="0">
                <a:solidFill>
                  <a:srgbClr val="372517"/>
                </a:solidFill>
                <a:latin typeface="Verdana" pitchFamily="34" charset="0"/>
              </a:rPr>
              <a:t> point, </a:t>
            </a:r>
            <a:r>
              <a:rPr lang="fr-FR" sz="2000" b="1" dirty="0" err="1" smtClean="0">
                <a:solidFill>
                  <a:srgbClr val="372517"/>
                </a:solidFill>
                <a:latin typeface="Verdana" pitchFamily="34" charset="0"/>
              </a:rPr>
              <a:t>say</a:t>
            </a:r>
            <a:r>
              <a:rPr lang="fr-FR" sz="2000" b="1" dirty="0" smtClean="0">
                <a:solidFill>
                  <a:srgbClr val="372517"/>
                </a:solidFill>
                <a:latin typeface="Verdana" pitchFamily="34" charset="0"/>
              </a:rPr>
              <a:t> Q.</a:t>
            </a:r>
          </a:p>
          <a:p>
            <a:pPr marL="342900" indent="-342900" algn="just" eaLnBrk="1" hangingPunct="1">
              <a:buFont typeface="Arial" pitchFamily="34" charset="0"/>
              <a:buChar char="•"/>
            </a:pPr>
            <a:r>
              <a:rPr lang="fr-FR" sz="2000" b="1" dirty="0" err="1" smtClean="0">
                <a:solidFill>
                  <a:srgbClr val="372517"/>
                </a:solidFill>
                <a:latin typeface="Verdana" pitchFamily="34" charset="0"/>
              </a:rPr>
              <a:t>We</a:t>
            </a:r>
            <a:r>
              <a:rPr lang="fr-FR" sz="2000" b="1" dirty="0" smtClean="0">
                <a:solidFill>
                  <a:srgbClr val="372517"/>
                </a:solidFill>
                <a:latin typeface="Verdana" pitchFamily="34" charset="0"/>
              </a:rPr>
              <a:t> </a:t>
            </a:r>
            <a:r>
              <a:rPr lang="fr-FR" sz="2000" b="1" dirty="0" err="1" smtClean="0">
                <a:solidFill>
                  <a:srgbClr val="372517"/>
                </a:solidFill>
                <a:latin typeface="Verdana" pitchFamily="34" charset="0"/>
              </a:rPr>
              <a:t>just</a:t>
            </a:r>
            <a:r>
              <a:rPr lang="fr-FR" sz="2000" b="1" dirty="0" smtClean="0">
                <a:solidFill>
                  <a:srgbClr val="372517"/>
                </a:solidFill>
                <a:latin typeface="Verdana" pitchFamily="34" charset="0"/>
              </a:rPr>
              <a:t> </a:t>
            </a:r>
            <a:r>
              <a:rPr lang="fr-FR" sz="2000" b="1" dirty="0" err="1" smtClean="0">
                <a:solidFill>
                  <a:srgbClr val="372517"/>
                </a:solidFill>
                <a:latin typeface="Verdana" pitchFamily="34" charset="0"/>
              </a:rPr>
              <a:t>sail</a:t>
            </a:r>
            <a:r>
              <a:rPr lang="fr-FR" sz="2000" b="1" dirty="0" smtClean="0">
                <a:solidFill>
                  <a:srgbClr val="372517"/>
                </a:solidFill>
                <a:latin typeface="Verdana" pitchFamily="34" charset="0"/>
              </a:rPr>
              <a:t> </a:t>
            </a:r>
            <a:r>
              <a:rPr lang="fr-FR" sz="2000" b="1" dirty="0" err="1" smtClean="0">
                <a:solidFill>
                  <a:srgbClr val="372517"/>
                </a:solidFill>
                <a:latin typeface="Verdana" pitchFamily="34" charset="0"/>
              </a:rPr>
              <a:t>towards</a:t>
            </a:r>
            <a:r>
              <a:rPr lang="fr-FR" sz="2000" b="1" dirty="0" smtClean="0">
                <a:solidFill>
                  <a:srgbClr val="372517"/>
                </a:solidFill>
                <a:latin typeface="Verdana" pitchFamily="34" charset="0"/>
              </a:rPr>
              <a:t> Q!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3923425"/>
            <a:ext cx="3438525" cy="2219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5669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</TotalTime>
  <Words>507</Words>
  <Application>Microsoft Office PowerPoint</Application>
  <PresentationFormat>On-screen Show (4:3)</PresentationFormat>
  <Paragraphs>59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Modèle par défaut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Brown Floral Background</dc:title>
  <dc:creator>www.powerpointstyles.com</dc:creator>
  <cp:lastModifiedBy>Bai</cp:lastModifiedBy>
  <cp:revision>98</cp:revision>
  <dcterms:created xsi:type="dcterms:W3CDTF">2009-03-23T15:23:24Z</dcterms:created>
  <dcterms:modified xsi:type="dcterms:W3CDTF">2011-12-06T01:13:19Z</dcterms:modified>
</cp:coreProperties>
</file>