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330"/>
    <a:srgbClr val="00CC00"/>
    <a:srgbClr val="0C7CD2"/>
    <a:srgbClr val="1F7EE7"/>
    <a:srgbClr val="AE1517"/>
    <a:srgbClr val="CC0000"/>
    <a:srgbClr val="486DA2"/>
    <a:srgbClr val="372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5CDBC-E825-4270-B666-F003780EE882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030B6-DC89-48AA-B10A-1245CC554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030B6-DC89-48AA-B10A-1245CC5541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24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030B6-DC89-48AA-B10A-1245CC5541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2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5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8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7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5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763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4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9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36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636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86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27" name="Picture 39" descr=" htrd hrt aef erh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>
                <a:solidFill>
                  <a:srgbClr val="372517"/>
                </a:solidFill>
              </a:rPr>
              <a:t>Page </a:t>
            </a:r>
            <a:fld id="{21536536-A1C4-45B4-9801-28FA9D062486}" type="slidenum">
              <a:rPr lang="fr-FR" b="1">
                <a:solidFill>
                  <a:srgbClr val="372517"/>
                </a:solidFill>
              </a:rPr>
              <a:pPr eaLnBrk="1" hangingPunct="1"/>
              <a:t>‹#›</a:t>
            </a:fld>
            <a:endParaRPr lang="fr-FR" b="1">
              <a:solidFill>
                <a:srgbClr val="37251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dirty="0">
                <a:hlinkClick r:id="rId2"/>
              </a:rPr>
              <a:t>Free Powerpoint </a:t>
            </a:r>
            <a:r>
              <a:rPr lang="fr-FR" dirty="0" err="1">
                <a:hlinkClick r:id="rId2"/>
              </a:rPr>
              <a:t>Templates</a:t>
            </a:r>
            <a:endParaRPr lang="fr-FR"/>
          </a:p>
        </p:txBody>
      </p:sp>
      <p:pic>
        <p:nvPicPr>
          <p:cNvPr id="2051" name="Picture 35" descr="h gfz etzhtfjuyr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348038" y="1557338"/>
            <a:ext cx="5795962" cy="344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sz="4400" b="1" dirty="0">
                <a:solidFill>
                  <a:srgbClr val="372517"/>
                </a:solidFill>
                <a:latin typeface="Verdana" pitchFamily="34" charset="0"/>
              </a:rPr>
              <a:t>Harmonic Conjugates </a:t>
            </a:r>
          </a:p>
          <a:p>
            <a:pPr algn="ctr" eaLnBrk="1" hangingPunct="1"/>
            <a:r>
              <a:rPr lang="en-CA" sz="2000" b="1" dirty="0" smtClean="0">
                <a:solidFill>
                  <a:srgbClr val="372517"/>
                </a:solidFill>
                <a:latin typeface="Verdana" pitchFamily="34" charset="0"/>
              </a:rPr>
              <a:t>(And lots of circles)</a:t>
            </a:r>
          </a:p>
          <a:p>
            <a:pPr algn="ctr" eaLnBrk="1" hangingPunct="1"/>
            <a:r>
              <a:rPr lang="en-CA" sz="2000" b="1" dirty="0" smtClean="0">
                <a:solidFill>
                  <a:srgbClr val="372517"/>
                </a:solidFill>
                <a:latin typeface="Verdana" pitchFamily="34" charset="0"/>
              </a:rPr>
              <a:t>(Because we really like circles)</a:t>
            </a:r>
            <a:endParaRPr lang="en-CA" sz="2000" b="1" dirty="0">
              <a:solidFill>
                <a:srgbClr val="372517"/>
              </a:solidFill>
              <a:latin typeface="Verdana" pitchFamily="34" charset="0"/>
            </a:endParaRPr>
          </a:p>
          <a:p>
            <a:pPr algn="ctr" eaLnBrk="1" hangingPunct="1"/>
            <a:endParaRPr lang="en-US" sz="4400" b="1" dirty="0">
              <a:solidFill>
                <a:srgbClr val="372517"/>
              </a:solidFill>
              <a:latin typeface="Verdana" pitchFamily="34" charset="0"/>
            </a:endParaRPr>
          </a:p>
          <a:p>
            <a:pPr algn="ctr" eaLnBrk="1" hangingPunct="1"/>
            <a:r>
              <a:rPr lang="fr-FR" sz="2800" b="1" i="1" dirty="0">
                <a:solidFill>
                  <a:srgbClr val="372517"/>
                </a:solidFill>
                <a:latin typeface="Verdana" pitchFamily="34" charset="0"/>
              </a:rPr>
              <a:t>Math Club 12/05/2011</a:t>
            </a:r>
            <a:endParaRPr lang="fr-FR" sz="2800" i="1" dirty="0">
              <a:solidFill>
                <a:srgbClr val="37251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84609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First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Apollonius’s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</a:t>
            </a:r>
            <a:endParaRPr lang="fr-FR" sz="3200" b="1" u="sng" dirty="0">
              <a:solidFill>
                <a:srgbClr val="37251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2987675" y="908050"/>
            <a:ext cx="5688013" cy="475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Your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noProof="1" smtClean="0">
                <a:solidFill>
                  <a:srgbClr val="372517"/>
                </a:solidFill>
                <a:latin typeface="Verdana" pitchFamily="34" charset="0"/>
              </a:rPr>
              <a:t>ship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at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point A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is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chasing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ship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on point B.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Their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ship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is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travelling in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some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direction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at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constant speed in a line.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Your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ship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is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k times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faster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than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their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ship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Your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ship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must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also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sail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in a straight line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at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constant speed.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Which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way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should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you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go?</a:t>
            </a:r>
          </a:p>
          <a:p>
            <a:pPr algn="just" eaLnBrk="1" hangingPunct="1"/>
            <a:endParaRPr lang="fr-FR" sz="2000" b="1" dirty="0">
              <a:solidFill>
                <a:srgbClr val="372517"/>
              </a:solidFill>
              <a:latin typeface="Verdana" pitchFamily="34" charset="0"/>
            </a:endParaRPr>
          </a:p>
          <a:p>
            <a:pPr algn="just" eaLnBrk="1" hangingPunct="1"/>
            <a:endParaRPr lang="fr-FR" sz="2000" b="1" dirty="0" smtClean="0">
              <a:solidFill>
                <a:srgbClr val="372517"/>
              </a:solidFill>
              <a:latin typeface="Verdana" pitchFamily="34" charset="0"/>
            </a:endParaRPr>
          </a:p>
          <a:p>
            <a:pPr algn="just" eaLnBrk="1" hangingPunct="1"/>
            <a:endParaRPr lang="fr-FR" sz="2000" b="1" dirty="0">
              <a:solidFill>
                <a:srgbClr val="372517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3850" y="188913"/>
            <a:ext cx="8015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Second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circle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fr-FR" sz="3200" b="1" u="sng" dirty="0">
              <a:solidFill>
                <a:srgbClr val="37251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8"/>
              <p:cNvSpPr txBox="1">
                <a:spLocks noChangeArrowheads="1"/>
              </p:cNvSpPr>
              <p:nvPr/>
            </p:nvSpPr>
            <p:spPr bwMode="auto">
              <a:xfrm>
                <a:off x="2987675" y="908050"/>
                <a:ext cx="5688013" cy="4751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79999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el-G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Καὶ παντὶ κέντρῳ καὶ διαστήματι κύκλον γράφεσθαι</a:t>
                </a:r>
                <a:r>
                  <a:rPr lang="en-CA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(</a:t>
                </a:r>
                <a:r>
                  <a:rPr lang="en-CA" sz="2000" b="1" i="1" dirty="0" smtClean="0">
                    <a:solidFill>
                      <a:srgbClr val="372517"/>
                    </a:solidFill>
                    <a:latin typeface="Verdana" pitchFamily="34" charset="0"/>
                  </a:rPr>
                  <a:t>a circle is defined by a center and a radius</a:t>
                </a:r>
                <a:r>
                  <a:rPr lang="en-CA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) – Euclid’s Third Postulate</a:t>
                </a:r>
                <a:endParaRPr lang="fr-FR" sz="2000" b="1" dirty="0">
                  <a:solidFill>
                    <a:srgbClr val="372517"/>
                  </a:solidFill>
                  <a:latin typeface="Verdana" pitchFamily="34" charset="0"/>
                </a:endParaRPr>
              </a:p>
              <a:p>
                <a:pPr algn="just" eaLnBrk="1" hangingPunct="1"/>
                <a:endParaRPr lang="fr-FR" sz="2000" b="1" dirty="0" smtClean="0">
                  <a:solidFill>
                    <a:srgbClr val="372517"/>
                  </a:solidFill>
                  <a:latin typeface="Verdana" pitchFamily="34" charset="0"/>
                </a:endParaRP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Given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A and B and a ratio k, a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circle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is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the set of points P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such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that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𝑷𝑨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𝑷𝑩</m:t>
                        </m:r>
                      </m:den>
                    </m:f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– Apollonius</a:t>
                </a:r>
                <a:endParaRPr lang="fr-FR" sz="2000" b="1" dirty="0">
                  <a:solidFill>
                    <a:srgbClr val="372517"/>
                  </a:solidFill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307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7675" y="908050"/>
                <a:ext cx="5688013" cy="47513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79999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926" y="3933056"/>
            <a:ext cx="339751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778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51299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</a:rPr>
              <a:t>Harmonic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</a:rPr>
              <a:t>Conjugates</a:t>
            </a:r>
            <a:endParaRPr lang="fr-FR" sz="3200" u="sng" dirty="0">
              <a:solidFill>
                <a:srgbClr val="372517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2987675" y="908050"/>
                <a:ext cx="5688013" cy="4751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79999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Is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it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possible to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divide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a line segment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internally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and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externally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in the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same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ratio?</a:t>
                </a:r>
              </a:p>
              <a:p>
                <a:pPr algn="just" eaLnBrk="1" hangingPunct="1"/>
                <a:endParaRPr lang="fr-FR" sz="2000" b="1" dirty="0">
                  <a:solidFill>
                    <a:srgbClr val="372517"/>
                  </a:solidFill>
                  <a:latin typeface="Verdana" pitchFamily="34" charset="0"/>
                </a:endParaRPr>
              </a:p>
              <a:p>
                <a:pPr algn="just" eaLnBrk="1" hangingPunct="1"/>
                <a:endParaRPr lang="fr-FR" sz="2000" b="1" dirty="0" smtClean="0">
                  <a:solidFill>
                    <a:srgbClr val="372517"/>
                  </a:solidFill>
                  <a:latin typeface="Verdana" pitchFamily="34" charset="0"/>
                </a:endParaRPr>
              </a:p>
              <a:p>
                <a:pPr algn="just" eaLnBrk="1" hangingPunct="1"/>
                <a:endParaRPr lang="fr-FR" sz="2000" b="1" dirty="0">
                  <a:solidFill>
                    <a:srgbClr val="372517"/>
                  </a:solidFill>
                  <a:latin typeface="Verdana" pitchFamily="34" charset="0"/>
                </a:endParaRPr>
              </a:p>
              <a:p>
                <a:pPr algn="just" eaLnBrk="1" hangingPunct="1"/>
                <a:endParaRPr lang="fr-FR" sz="2000" b="1" dirty="0" smtClean="0">
                  <a:solidFill>
                    <a:srgbClr val="372517"/>
                  </a:solidFill>
                  <a:latin typeface="Verdana" pitchFamily="34" charset="0"/>
                </a:endParaRP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Here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,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let’s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say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that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𝑨𝑪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𝑩𝑪</m:t>
                        </m:r>
                      </m:den>
                    </m:f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𝑨𝑫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𝑩𝑫</m:t>
                        </m:r>
                      </m:den>
                    </m:f>
                  </m:oMath>
                </a14:m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We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say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C and D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divide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AB </a:t>
                </a:r>
                <a:r>
                  <a:rPr lang="fr-FR" sz="2000" b="1" i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harmonically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Then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notice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that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𝑩𝑪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𝑩𝑫</m:t>
                        </m:r>
                      </m:den>
                    </m:f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𝑨𝑪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𝑨𝑫</m:t>
                        </m:r>
                      </m:den>
                    </m:f>
                  </m:oMath>
                </a14:m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So A and B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divide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CD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harmonically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as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well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AB and CD are </a:t>
                </a:r>
                <a:r>
                  <a:rPr lang="fr-FR" sz="2000" b="1" i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harmonic</a:t>
                </a:r>
                <a:r>
                  <a:rPr lang="fr-FR" sz="2000" b="1" i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i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conjugates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endParaRPr lang="fr-FR" sz="2000" b="1" dirty="0" smtClean="0">
                  <a:solidFill>
                    <a:srgbClr val="372517"/>
                  </a:solidFill>
                  <a:latin typeface="Verdana" pitchFamily="34" charset="0"/>
                </a:endParaRPr>
              </a:p>
              <a:p>
                <a:pPr algn="just" eaLnBrk="1" hangingPunct="1"/>
                <a:endParaRPr lang="fr-FR" sz="2000" b="1" dirty="0">
                  <a:solidFill>
                    <a:srgbClr val="372517"/>
                  </a:solidFill>
                  <a:latin typeface="Verdana" pitchFamily="34" charset="0"/>
                </a:endParaRPr>
              </a:p>
              <a:p>
                <a:pPr algn="just" eaLnBrk="1" hangingPunct="1"/>
                <a:endParaRPr lang="fr-FR" sz="2000" b="1" dirty="0">
                  <a:solidFill>
                    <a:srgbClr val="372517"/>
                  </a:solidFill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7675" y="908050"/>
                <a:ext cx="5688013" cy="4751388"/>
              </a:xfrm>
              <a:prstGeom prst="rect">
                <a:avLst/>
              </a:prstGeom>
              <a:blipFill rotWithShape="1">
                <a:blip r:embed="rId2"/>
                <a:stretch>
                  <a:fillRect b="-91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79999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593" y="2214563"/>
            <a:ext cx="3686175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79912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u="sng" dirty="0" err="1" smtClean="0">
                <a:solidFill>
                  <a:srgbClr val="372517"/>
                </a:solidFill>
                <a:latin typeface="Verdana" pitchFamily="34" charset="0"/>
              </a:rPr>
              <a:t>Constructing</a:t>
            </a:r>
            <a:r>
              <a:rPr lang="fr-FR" sz="28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800" b="1" u="sng" dirty="0" err="1" smtClean="0">
                <a:solidFill>
                  <a:srgbClr val="372517"/>
                </a:solidFill>
                <a:latin typeface="Verdana" pitchFamily="34" charset="0"/>
              </a:rPr>
              <a:t>Harmonic</a:t>
            </a:r>
            <a:r>
              <a:rPr lang="fr-FR" sz="28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800" b="1" u="sng" dirty="0" err="1" smtClean="0">
                <a:solidFill>
                  <a:srgbClr val="372517"/>
                </a:solidFill>
                <a:latin typeface="Verdana" pitchFamily="34" charset="0"/>
              </a:rPr>
              <a:t>Conjugates</a:t>
            </a:r>
            <a:r>
              <a:rPr lang="fr-FR" sz="2800" b="1" u="sng" dirty="0" smtClean="0">
                <a:solidFill>
                  <a:srgbClr val="372517"/>
                </a:solidFill>
                <a:latin typeface="Verdana" pitchFamily="34" charset="0"/>
              </a:rPr>
              <a:t> (1)</a:t>
            </a:r>
            <a:endParaRPr lang="fr-FR" sz="2800" u="sng" dirty="0">
              <a:solidFill>
                <a:srgbClr val="372517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987675" y="908050"/>
            <a:ext cx="5688013" cy="475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have points A and B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fixed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, and have in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mind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some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number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k.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want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 point P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such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that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AP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is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k times BP.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Draw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circle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of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any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length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around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B.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Then</a:t>
            </a:r>
            <a:r>
              <a:rPr lang="fr-FR" sz="2000" b="1" dirty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draw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circle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k times as long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around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Their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intersection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is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suitable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P, if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they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intersect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401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79912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u="sng" dirty="0" err="1" smtClean="0">
                <a:solidFill>
                  <a:srgbClr val="372517"/>
                </a:solidFill>
                <a:latin typeface="Verdana" pitchFamily="34" charset="0"/>
              </a:rPr>
              <a:t>Constructing</a:t>
            </a:r>
            <a:r>
              <a:rPr lang="fr-FR" sz="28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800" b="1" u="sng" dirty="0" err="1" smtClean="0">
                <a:solidFill>
                  <a:srgbClr val="372517"/>
                </a:solidFill>
                <a:latin typeface="Verdana" pitchFamily="34" charset="0"/>
              </a:rPr>
              <a:t>Harmonic</a:t>
            </a:r>
            <a:r>
              <a:rPr lang="fr-FR" sz="28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800" b="1" u="sng" dirty="0" err="1" smtClean="0">
                <a:solidFill>
                  <a:srgbClr val="372517"/>
                </a:solidFill>
                <a:latin typeface="Verdana" pitchFamily="34" charset="0"/>
              </a:rPr>
              <a:t>Conjugates</a:t>
            </a:r>
            <a:r>
              <a:rPr lang="fr-FR" sz="2800" b="1" u="sng" dirty="0" smtClean="0">
                <a:solidFill>
                  <a:srgbClr val="372517"/>
                </a:solidFill>
                <a:latin typeface="Verdana" pitchFamily="34" charset="0"/>
              </a:rPr>
              <a:t> (2)</a:t>
            </a:r>
            <a:endParaRPr lang="fr-FR" sz="2800" u="sng" dirty="0">
              <a:solidFill>
                <a:srgbClr val="372517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987675" y="908050"/>
            <a:ext cx="5688013" cy="475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have a point P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now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Draw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the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internal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bisector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of P and let C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be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the intersection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with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AB.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Draw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the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external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bisector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of P and let D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be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the intersection.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AB and CD are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harmonic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conjugates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!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89040"/>
            <a:ext cx="4208396" cy="187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9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79912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u="sng" dirty="0" err="1" smtClean="0">
                <a:solidFill>
                  <a:srgbClr val="372517"/>
                </a:solidFill>
                <a:latin typeface="Verdana" pitchFamily="34" charset="0"/>
              </a:rPr>
              <a:t>Constructing</a:t>
            </a:r>
            <a:r>
              <a:rPr lang="fr-FR" sz="28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800" b="1" u="sng" dirty="0" err="1" smtClean="0">
                <a:solidFill>
                  <a:srgbClr val="372517"/>
                </a:solidFill>
                <a:latin typeface="Verdana" pitchFamily="34" charset="0"/>
              </a:rPr>
              <a:t>Harmonic</a:t>
            </a:r>
            <a:r>
              <a:rPr lang="fr-FR" sz="28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800" b="1" u="sng" dirty="0" err="1" smtClean="0">
                <a:solidFill>
                  <a:srgbClr val="372517"/>
                </a:solidFill>
                <a:latin typeface="Verdana" pitchFamily="34" charset="0"/>
              </a:rPr>
              <a:t>Conjugates</a:t>
            </a:r>
            <a:r>
              <a:rPr lang="fr-FR" sz="2800" b="1" u="sng" dirty="0" smtClean="0">
                <a:solidFill>
                  <a:srgbClr val="372517"/>
                </a:solidFill>
                <a:latin typeface="Verdana" pitchFamily="34" charset="0"/>
              </a:rPr>
              <a:t> (3)</a:t>
            </a:r>
            <a:endParaRPr lang="fr-FR" sz="2800" u="sng" dirty="0">
              <a:solidFill>
                <a:srgbClr val="372517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2987675" y="908050"/>
                <a:ext cx="5688013" cy="4751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79999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Now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does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this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actually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work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?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By the angle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bisector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theorem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𝑨𝑪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𝑩𝑪</m:t>
                        </m:r>
                      </m:den>
                    </m:f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𝑨𝑷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𝑩𝑷</m:t>
                        </m:r>
                      </m:den>
                    </m:f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By the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external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angle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bisector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theorem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𝑨𝑫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𝑩𝑫</m:t>
                        </m:r>
                      </m:den>
                    </m:f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𝑨𝑷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𝑩𝑷</m:t>
                        </m:r>
                      </m:den>
                    </m:f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Hence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𝑨𝑪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𝑩𝑪</m:t>
                        </m:r>
                      </m:den>
                    </m:f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𝑨𝑫</m:t>
                        </m:r>
                      </m:num>
                      <m:den>
                        <m:r>
                          <a:rPr lang="en-CA" sz="2000" b="1" i="1" smtClean="0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𝑩𝑫</m:t>
                        </m:r>
                      </m:den>
                    </m:f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r>
                      <a:rPr lang="en-CA" sz="2000" b="1" i="1" smtClean="0">
                        <a:solidFill>
                          <a:srgbClr val="372517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So AB and CD are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harmonic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conjugates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! </a:t>
                </a:r>
              </a:p>
            </p:txBody>
          </p:sp>
        </mc:Choice>
        <mc:Fallback xmlns=""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7675" y="908050"/>
                <a:ext cx="5688013" cy="47513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79999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83" y="4058135"/>
            <a:ext cx="4208396" cy="187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4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6196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</a:rPr>
              <a:t>Constructing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</a:rPr>
              <a:t> the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</a:rPr>
              <a:t>Circle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</a:rPr>
              <a:t> of Apollonius</a:t>
            </a:r>
            <a:endParaRPr lang="fr-FR" sz="3200" u="sng" dirty="0">
              <a:solidFill>
                <a:srgbClr val="372517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2987675" y="908050"/>
                <a:ext cx="5688013" cy="4751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>
                        <a:alpha val="79999"/>
                      </a:schemeClr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0" tIns="180000" rIns="180000" bIns="18000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342900" indent="-342900" algn="just" eaLnBrk="1" hangingPunct="1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CA" sz="2000" b="1" i="1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𝑨𝑪</m:t>
                        </m:r>
                      </m:num>
                      <m:den>
                        <m:r>
                          <a:rPr lang="en-CA" sz="2000" b="1" i="1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𝑩𝑪</m:t>
                        </m:r>
                      </m:den>
                    </m:f>
                    <m:r>
                      <a:rPr lang="en-CA" sz="2000" b="1" i="1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sz="2000" b="1" i="1">
                            <a:solidFill>
                              <a:srgbClr val="372517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CA" sz="2000" b="1" i="1">
                            <a:solidFill>
                              <a:srgbClr val="372517"/>
                            </a:solidFill>
                            <a:latin typeface="Cambria Math"/>
                          </a:rPr>
                          <m:t>𝑨𝑫</m:t>
                        </m:r>
                      </m:num>
                      <m:den>
                        <m:r>
                          <a:rPr lang="en-CA" sz="2000" b="1" i="1">
                            <a:solidFill>
                              <a:srgbClr val="372517"/>
                            </a:solidFill>
                            <a:latin typeface="Cambria Math"/>
                          </a:rPr>
                          <m:t>𝑩𝑫</m:t>
                        </m:r>
                      </m:den>
                    </m:f>
                    <m:r>
                      <a:rPr lang="en-CA" sz="2000" b="1" i="1">
                        <a:solidFill>
                          <a:srgbClr val="372517"/>
                        </a:solidFill>
                        <a:latin typeface="Cambria Math"/>
                      </a:rPr>
                      <m:t>=</m:t>
                    </m:r>
                    <m:r>
                      <a:rPr lang="en-CA" sz="2000" b="1" i="1">
                        <a:solidFill>
                          <a:srgbClr val="372517"/>
                        </a:solidFill>
                        <a:latin typeface="Cambria Math"/>
                      </a:rPr>
                      <m:t>𝒌</m:t>
                    </m:r>
                  </m:oMath>
                </a14:m>
                <a:endParaRPr lang="fr-FR" sz="2000" b="1" dirty="0" smtClean="0">
                  <a:solidFill>
                    <a:srgbClr val="372517"/>
                  </a:solidFill>
                  <a:latin typeface="Verdana" pitchFamily="34" charset="0"/>
                </a:endParaRP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Notice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that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P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is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not part of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this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,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so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this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works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no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matter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what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P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we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choose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Also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notice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that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CPD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is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a right angle.</a:t>
                </a:r>
              </a:p>
              <a:p>
                <a:pPr marL="342900" indent="-342900" algn="just" eaLnBrk="1" hangingPunct="1">
                  <a:buFont typeface="Arial" pitchFamily="34" charset="0"/>
                  <a:buChar char="•"/>
                </a:pP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Then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P has to lie on the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circle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with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</a:t>
                </a:r>
                <a:r>
                  <a:rPr lang="fr-FR" sz="2000" b="1" dirty="0" err="1" smtClean="0">
                    <a:solidFill>
                      <a:srgbClr val="372517"/>
                    </a:solidFill>
                    <a:latin typeface="Verdana" pitchFamily="34" charset="0"/>
                  </a:rPr>
                  <a:t>diameter</a:t>
                </a:r>
                <a:r>
                  <a:rPr lang="fr-FR" sz="2000" b="1" dirty="0" smtClean="0">
                    <a:solidFill>
                      <a:srgbClr val="372517"/>
                    </a:solidFill>
                    <a:latin typeface="Verdana" pitchFamily="34" charset="0"/>
                  </a:rPr>
                  <a:t> CD!</a:t>
                </a:r>
              </a:p>
            </p:txBody>
          </p:sp>
        </mc:Choice>
        <mc:Fallback xmlns=""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7675" y="908050"/>
                <a:ext cx="5688013" cy="47513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>
                        <a:alpha val="79999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61048"/>
            <a:ext cx="34385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37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6036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</a:rPr>
              <a:t>Apollonius,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</a:rPr>
              <a:t>we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</a:rPr>
              <a:t>solved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</a:rPr>
              <a:t>your</a:t>
            </a:r>
            <a:r>
              <a:rPr lang="fr-FR" sz="3200" b="1" u="sng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3200" b="1" u="sng" dirty="0" err="1" smtClean="0">
                <a:solidFill>
                  <a:srgbClr val="372517"/>
                </a:solidFill>
                <a:latin typeface="Verdana" pitchFamily="34" charset="0"/>
              </a:rPr>
              <a:t>problem</a:t>
            </a:r>
            <a:endParaRPr lang="fr-FR" sz="3200" u="sng" dirty="0">
              <a:solidFill>
                <a:srgbClr val="372517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987675" y="908050"/>
            <a:ext cx="5688013" cy="475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999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Which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direction do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need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to go?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Knowing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AB,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construct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the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harmonic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conjugates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CD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Then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draw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the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circle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with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diameter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CD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know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their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direction,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so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they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are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going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to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intersect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the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circle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at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some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point,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say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Q.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We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just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sail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</a:t>
            </a:r>
            <a:r>
              <a:rPr lang="fr-FR" sz="2000" b="1" dirty="0" err="1" smtClean="0">
                <a:solidFill>
                  <a:srgbClr val="372517"/>
                </a:solidFill>
                <a:latin typeface="Verdana" pitchFamily="34" charset="0"/>
              </a:rPr>
              <a:t>towards</a:t>
            </a:r>
            <a:r>
              <a:rPr lang="fr-FR" sz="2000" b="1" dirty="0" smtClean="0">
                <a:solidFill>
                  <a:srgbClr val="372517"/>
                </a:solidFill>
                <a:latin typeface="Verdana" pitchFamily="34" charset="0"/>
              </a:rPr>
              <a:t> Q!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923425"/>
            <a:ext cx="3438525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66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507</Words>
  <Application>Microsoft Office PowerPoint</Application>
  <PresentationFormat>On-screen Show (4:3)</PresentationFormat>
  <Paragraphs>59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Floral Background</dc:title>
  <dc:creator>www.powerpointstyles.com</dc:creator>
  <cp:lastModifiedBy>Bai</cp:lastModifiedBy>
  <cp:revision>98</cp:revision>
  <dcterms:created xsi:type="dcterms:W3CDTF">2009-03-23T15:23:24Z</dcterms:created>
  <dcterms:modified xsi:type="dcterms:W3CDTF">2011-12-06T01:13:19Z</dcterms:modified>
</cp:coreProperties>
</file>